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2"/>
  </p:notesMasterIdLst>
  <p:handoutMasterIdLst>
    <p:handoutMasterId r:id="rId23"/>
  </p:handoutMasterIdLst>
  <p:sldIdLst>
    <p:sldId id="258" r:id="rId5"/>
    <p:sldId id="2437" r:id="rId6"/>
    <p:sldId id="2439" r:id="rId7"/>
    <p:sldId id="2441" r:id="rId8"/>
    <p:sldId id="2442" r:id="rId9"/>
    <p:sldId id="2443" r:id="rId10"/>
    <p:sldId id="2444" r:id="rId11"/>
    <p:sldId id="2445" r:id="rId12"/>
    <p:sldId id="2446" r:id="rId13"/>
    <p:sldId id="2447" r:id="rId14"/>
    <p:sldId id="2448" r:id="rId15"/>
    <p:sldId id="2449" r:id="rId16"/>
    <p:sldId id="2450" r:id="rId17"/>
    <p:sldId id="2451" r:id="rId18"/>
    <p:sldId id="2452" r:id="rId19"/>
    <p:sldId id="2453" r:id="rId20"/>
    <p:sldId id="243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9757"/>
    <a:srgbClr val="898989"/>
    <a:srgbClr val="2F3342"/>
    <a:srgbClr val="A53F52"/>
    <a:srgbClr val="2C2153"/>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584" autoAdjust="0"/>
  </p:normalViewPr>
  <p:slideViewPr>
    <p:cSldViewPr snapToGrid="0">
      <p:cViewPr varScale="1">
        <p:scale>
          <a:sx n="74" d="100"/>
          <a:sy n="74" d="100"/>
        </p:scale>
        <p:origin x="376" y="56"/>
      </p:cViewPr>
      <p:guideLst>
        <p:guide orient="horz" pos="2160"/>
        <p:guide pos="3840"/>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9/19/2023</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9/19/2023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a:extLst>
              <a:ext uri="{FF2B5EF4-FFF2-40B4-BE49-F238E27FC236}">
                <a16:creationId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Content Placeholder 2">
            <a:extLst>
              <a:ext uri="{FF2B5EF4-FFF2-40B4-BE49-F238E27FC236}">
                <a16:creationId xmlns:a16="http://schemas.microsoft.com/office/drawing/2014/main"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a:extLst>
              <a:ext uri="{FF2B5EF4-FFF2-40B4-BE49-F238E27FC236}">
                <a16:creationId xmlns:a16="http://schemas.microsoft.com/office/drawing/2014/main"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a:extLst>
              <a:ext uri="{FF2B5EF4-FFF2-40B4-BE49-F238E27FC236}">
                <a16:creationId xmlns:a16="http://schemas.microsoft.com/office/drawing/2014/main"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7" name="Content Placeholder 2">
            <a:extLst>
              <a:ext uri="{FF2B5EF4-FFF2-40B4-BE49-F238E27FC236}">
                <a16:creationId xmlns:a16="http://schemas.microsoft.com/office/drawing/2014/main"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a:extLst>
              <a:ext uri="{FF2B5EF4-FFF2-40B4-BE49-F238E27FC236}">
                <a16:creationId xmlns:a16="http://schemas.microsoft.com/office/drawing/2014/main"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7" name="Picture Placeholder 2">
            <a:extLst>
              <a:ext uri="{FF2B5EF4-FFF2-40B4-BE49-F238E27FC236}">
                <a16:creationId xmlns:a16="http://schemas.microsoft.com/office/drawing/2014/main"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D712C6-2A37-4F08-AF12-D70F8C8094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55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Picture Placeholder 52">
            <a:extLst>
              <a:ext uri="{FF2B5EF4-FFF2-40B4-BE49-F238E27FC236}">
                <a16:creationId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a:t>Click icon to add picture</a:t>
            </a:r>
            <a:endParaRPr lang="en-US" dirty="0"/>
          </a:p>
        </p:txBody>
      </p:sp>
      <p:sp>
        <p:nvSpPr>
          <p:cNvPr id="58" name="Text Placeholder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a:t>Edit Master text styles</a:t>
            </a:r>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a16="http://schemas.microsoft.com/office/drawing/2014/main"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a16="http://schemas.microsoft.com/office/drawing/2014/main"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FAB</a:t>
            </a:r>
            <a:r>
              <a:rPr lang="en-US" sz="2400" b="1" kern="1200" dirty="0">
                <a:solidFill>
                  <a:srgbClr val="A53F52"/>
                </a:solidFill>
                <a:latin typeface="+mn-lt"/>
                <a:ea typeface="+mn-ea"/>
                <a:cs typeface="+mn-cs"/>
                <a:sym typeface="Bebas"/>
              </a:rPr>
              <a:t>RIKAM</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209865" y="286537"/>
            <a:ext cx="5251450" cy="1661297"/>
          </a:xfrm>
        </p:spPr>
        <p:txBody>
          <a:bodyPr>
            <a:normAutofit fontScale="90000"/>
          </a:bodyPr>
          <a:lstStyle/>
          <a:p>
            <a:r>
              <a:rPr lang="en-US" dirty="0"/>
              <a:t>Movie Rental data analysis</a:t>
            </a: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1</a:t>
            </a:fld>
            <a:endParaRPr lang="en-US" dirty="0"/>
          </a:p>
        </p:txBody>
      </p:sp>
      <p:sp>
        <p:nvSpPr>
          <p:cNvPr id="10" name="TextBox 9">
            <a:extLst>
              <a:ext uri="{FF2B5EF4-FFF2-40B4-BE49-F238E27FC236}">
                <a16:creationId xmlns:a16="http://schemas.microsoft.com/office/drawing/2014/main" id="{AF77C006-AAE3-F014-BC04-DC523C4A20A5}"/>
              </a:ext>
            </a:extLst>
          </p:cNvPr>
          <p:cNvSpPr txBox="1"/>
          <p:nvPr/>
        </p:nvSpPr>
        <p:spPr>
          <a:xfrm>
            <a:off x="5611452" y="2422287"/>
            <a:ext cx="6448276" cy="2860911"/>
          </a:xfrm>
          <a:prstGeom prst="rect">
            <a:avLst/>
          </a:prstGeom>
          <a:noFill/>
        </p:spPr>
        <p:txBody>
          <a:bodyPr wrap="square">
            <a:spAutoFit/>
          </a:bodyPr>
          <a:lstStyle/>
          <a:p>
            <a:pPr algn="l">
              <a:lnSpc>
                <a:spcPct val="170000"/>
              </a:lnSpc>
            </a:pPr>
            <a:r>
              <a:rPr lang="en-US" b="1" dirty="0">
                <a:solidFill>
                  <a:srgbClr val="0070C0"/>
                </a:solidFill>
              </a:rPr>
              <a:t>Project by,										Date- 12/09/2023</a:t>
            </a:r>
          </a:p>
          <a:p>
            <a:pPr algn="l">
              <a:lnSpc>
                <a:spcPct val="170000"/>
              </a:lnSpc>
            </a:pPr>
            <a:r>
              <a:rPr lang="en-US" b="1" dirty="0">
                <a:solidFill>
                  <a:srgbClr val="0070C0"/>
                </a:solidFill>
              </a:rPr>
              <a:t>Name-Vighnesh S Udaiyar	                          Mentor: Sagar Bhilare</a:t>
            </a:r>
          </a:p>
          <a:p>
            <a:pPr algn="l">
              <a:lnSpc>
                <a:spcPct val="170000"/>
              </a:lnSpc>
            </a:pPr>
            <a:r>
              <a:rPr lang="en-US" b="1" dirty="0">
                <a:solidFill>
                  <a:srgbClr val="0070C0"/>
                </a:solidFill>
              </a:rPr>
              <a:t>Course Name- Data Analysis</a:t>
            </a:r>
          </a:p>
          <a:p>
            <a:pPr algn="l">
              <a:lnSpc>
                <a:spcPct val="170000"/>
              </a:lnSpc>
            </a:pPr>
            <a:r>
              <a:rPr lang="en-US" b="1" dirty="0">
                <a:solidFill>
                  <a:srgbClr val="0070C0"/>
                </a:solidFill>
              </a:rPr>
              <a:t>Batch –January 2023</a:t>
            </a:r>
          </a:p>
          <a:p>
            <a:pPr algn="l">
              <a:lnSpc>
                <a:spcPct val="170000"/>
              </a:lnSpc>
            </a:pPr>
            <a:r>
              <a:rPr lang="en-US" b="1" dirty="0">
                <a:solidFill>
                  <a:srgbClr val="0070C0"/>
                </a:solidFill>
              </a:rPr>
              <a:t>Wave- DAS31</a:t>
            </a:r>
          </a:p>
        </p:txBody>
      </p:sp>
      <p:pic>
        <p:nvPicPr>
          <p:cNvPr id="1026" name="Picture 2">
            <a:extLst>
              <a:ext uri="{FF2B5EF4-FFF2-40B4-BE49-F238E27FC236}">
                <a16:creationId xmlns:a16="http://schemas.microsoft.com/office/drawing/2014/main" id="{317101F2-DA75-6231-133C-4383A0B6C3D0}"/>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24583" r="24583"/>
          <a:stretch>
            <a:fillRect/>
          </a:stretch>
        </p:blipFill>
        <p:spPr bwMode="auto">
          <a:xfrm>
            <a:off x="0" y="0"/>
            <a:ext cx="5611452" cy="6312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8503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2599D3C-2385-555C-115A-6C140CCBE7E8}"/>
              </a:ext>
            </a:extLst>
          </p:cNvPr>
          <p:cNvPicPr>
            <a:picLocks noChangeAspect="1"/>
          </p:cNvPicPr>
          <p:nvPr/>
        </p:nvPicPr>
        <p:blipFill>
          <a:blip r:embed="rId2"/>
          <a:stretch>
            <a:fill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28A439D5-F9B2-830A-8E3D-133F287884DB}"/>
              </a:ext>
            </a:extLst>
          </p:cNvPr>
          <p:cNvSpPr/>
          <p:nvPr/>
        </p:nvSpPr>
        <p:spPr>
          <a:xfrm>
            <a:off x="0" y="-12800"/>
            <a:ext cx="12192000" cy="6883600"/>
          </a:xfrm>
          <a:prstGeom prst="rect">
            <a:avLst/>
          </a:prstGeom>
          <a:solidFill>
            <a:schemeClr val="lt1">
              <a:alpha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 name="Slide Number Placeholder 1">
            <a:extLst>
              <a:ext uri="{FF2B5EF4-FFF2-40B4-BE49-F238E27FC236}">
                <a16:creationId xmlns:a16="http://schemas.microsoft.com/office/drawing/2014/main" id="{FE3AEAEF-36D5-7B5C-6C2C-2C0A59BCAE86}"/>
              </a:ext>
            </a:extLst>
          </p:cNvPr>
          <p:cNvSpPr>
            <a:spLocks noGrp="1"/>
          </p:cNvSpPr>
          <p:nvPr>
            <p:ph type="sldNum" sz="quarter" idx="12"/>
          </p:nvPr>
        </p:nvSpPr>
        <p:spPr/>
        <p:txBody>
          <a:bodyPr/>
          <a:lstStyle/>
          <a:p>
            <a:fld id="{8C2E478F-E849-4A8C-AF1F-CBCC78A7CBFA}" type="slidenum">
              <a:rPr lang="en-US" smtClean="0"/>
              <a:t>10</a:t>
            </a:fld>
            <a:endParaRPr lang="en-US" dirty="0"/>
          </a:p>
        </p:txBody>
      </p:sp>
      <p:sp>
        <p:nvSpPr>
          <p:cNvPr id="4" name="Content Placeholder 3">
            <a:extLst>
              <a:ext uri="{FF2B5EF4-FFF2-40B4-BE49-F238E27FC236}">
                <a16:creationId xmlns:a16="http://schemas.microsoft.com/office/drawing/2014/main" id="{97C304F6-5ABD-606D-074D-3293167136D1}"/>
              </a:ext>
            </a:extLst>
          </p:cNvPr>
          <p:cNvSpPr>
            <a:spLocks noGrp="1"/>
          </p:cNvSpPr>
          <p:nvPr>
            <p:ph idx="1"/>
          </p:nvPr>
        </p:nvSpPr>
        <p:spPr>
          <a:xfrm>
            <a:off x="4144711" y="1601679"/>
            <a:ext cx="7439728" cy="5158044"/>
          </a:xfrm>
        </p:spPr>
        <p:txBody>
          <a:bodyPr/>
          <a:lstStyle/>
          <a:p>
            <a:r>
              <a:rPr lang="en-IN" sz="1600" dirty="0"/>
              <a:t>There 12 movies starting with letter “K” and 3 movies starting with letter “Q”.</a:t>
            </a:r>
          </a:p>
          <a:p>
            <a:r>
              <a:rPr lang="en-IN" dirty="0"/>
              <a:t>These movies are most often preferred by the customer.</a:t>
            </a:r>
            <a:endParaRPr lang="en-IN" sz="1600" dirty="0"/>
          </a:p>
        </p:txBody>
      </p:sp>
      <p:sp>
        <p:nvSpPr>
          <p:cNvPr id="5" name="Text Placeholder 4">
            <a:extLst>
              <a:ext uri="{FF2B5EF4-FFF2-40B4-BE49-F238E27FC236}">
                <a16:creationId xmlns:a16="http://schemas.microsoft.com/office/drawing/2014/main" id="{1E55D590-93D3-8171-09C2-7E44D5C90E62}"/>
              </a:ext>
            </a:extLst>
          </p:cNvPr>
          <p:cNvSpPr>
            <a:spLocks noGrp="1"/>
          </p:cNvSpPr>
          <p:nvPr>
            <p:ph type="body" sz="quarter" idx="32"/>
          </p:nvPr>
        </p:nvSpPr>
        <p:spPr>
          <a:xfrm>
            <a:off x="594519" y="98278"/>
            <a:ext cx="11002962" cy="1183592"/>
          </a:xfrm>
        </p:spPr>
        <p:txBody>
          <a:bodyPr/>
          <a:lstStyle/>
          <a:p>
            <a:pPr algn="l"/>
            <a:r>
              <a:rPr lang="en-US" spc="0" dirty="0"/>
              <a:t>Task-7:-'Music of Queen' and ‘Kris Kristofferson' have seen an unlikely resurgence. As an unintended consequence, films starting with the letters 'K' and 'Q' have also soared in popularity. Display the titles of the movie starting with the letters 'K' and 'Q'</a:t>
            </a:r>
            <a:endParaRPr lang="en-IN" spc="0" dirty="0"/>
          </a:p>
        </p:txBody>
      </p:sp>
      <p:pic>
        <p:nvPicPr>
          <p:cNvPr id="7" name="Picture 6">
            <a:extLst>
              <a:ext uri="{FF2B5EF4-FFF2-40B4-BE49-F238E27FC236}">
                <a16:creationId xmlns:a16="http://schemas.microsoft.com/office/drawing/2014/main" id="{F95A8936-FAA8-3019-DCE8-BA332122507A}"/>
              </a:ext>
            </a:extLst>
          </p:cNvPr>
          <p:cNvPicPr>
            <a:picLocks noChangeAspect="1"/>
          </p:cNvPicPr>
          <p:nvPr/>
        </p:nvPicPr>
        <p:blipFill>
          <a:blip r:embed="rId3"/>
          <a:stretch>
            <a:fillRect/>
          </a:stretch>
        </p:blipFill>
        <p:spPr>
          <a:xfrm>
            <a:off x="929356" y="1563862"/>
            <a:ext cx="2286000" cy="1238250"/>
          </a:xfrm>
          <a:prstGeom prst="rect">
            <a:avLst/>
          </a:prstGeom>
        </p:spPr>
      </p:pic>
      <p:pic>
        <p:nvPicPr>
          <p:cNvPr id="9" name="Picture 8">
            <a:extLst>
              <a:ext uri="{FF2B5EF4-FFF2-40B4-BE49-F238E27FC236}">
                <a16:creationId xmlns:a16="http://schemas.microsoft.com/office/drawing/2014/main" id="{2B8A659A-9B77-1E2E-FAF4-C06E08B18F96}"/>
              </a:ext>
            </a:extLst>
          </p:cNvPr>
          <p:cNvPicPr>
            <a:picLocks noChangeAspect="1"/>
          </p:cNvPicPr>
          <p:nvPr/>
        </p:nvPicPr>
        <p:blipFill>
          <a:blip r:embed="rId4"/>
          <a:stretch>
            <a:fillRect/>
          </a:stretch>
        </p:blipFill>
        <p:spPr>
          <a:xfrm>
            <a:off x="929356" y="3084104"/>
            <a:ext cx="2223749" cy="3671519"/>
          </a:xfrm>
          <a:prstGeom prst="rect">
            <a:avLst/>
          </a:prstGeom>
        </p:spPr>
      </p:pic>
      <p:pic>
        <p:nvPicPr>
          <p:cNvPr id="3" name="Picture 2">
            <a:extLst>
              <a:ext uri="{FF2B5EF4-FFF2-40B4-BE49-F238E27FC236}">
                <a16:creationId xmlns:a16="http://schemas.microsoft.com/office/drawing/2014/main" id="{1D62D4E5-604A-A11A-6787-DADC8331BEFD}"/>
              </a:ext>
            </a:extLst>
          </p:cNvPr>
          <p:cNvPicPr>
            <a:picLocks noChangeAspect="1"/>
          </p:cNvPicPr>
          <p:nvPr/>
        </p:nvPicPr>
        <p:blipFill>
          <a:blip r:embed="rId3"/>
          <a:stretch>
            <a:fillRect/>
          </a:stretch>
        </p:blipFill>
        <p:spPr>
          <a:xfrm>
            <a:off x="929356" y="1581115"/>
            <a:ext cx="2286000" cy="1238250"/>
          </a:xfrm>
          <a:prstGeom prst="rect">
            <a:avLst/>
          </a:prstGeom>
        </p:spPr>
      </p:pic>
    </p:spTree>
    <p:extLst>
      <p:ext uri="{BB962C8B-B14F-4D97-AF65-F5344CB8AC3E}">
        <p14:creationId xmlns:p14="http://schemas.microsoft.com/office/powerpoint/2010/main" val="235359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2599D3C-2385-555C-115A-6C140CCBE7E8}"/>
              </a:ext>
            </a:extLst>
          </p:cNvPr>
          <p:cNvPicPr>
            <a:picLocks noChangeAspect="1"/>
          </p:cNvPicPr>
          <p:nvPr/>
        </p:nvPicPr>
        <p:blipFill>
          <a:blip r:embed="rId2"/>
          <a:stretch>
            <a:fill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28A439D5-F9B2-830A-8E3D-133F287884DB}"/>
              </a:ext>
            </a:extLst>
          </p:cNvPr>
          <p:cNvSpPr/>
          <p:nvPr/>
        </p:nvSpPr>
        <p:spPr>
          <a:xfrm>
            <a:off x="0" y="-12800"/>
            <a:ext cx="12192000" cy="6883600"/>
          </a:xfrm>
          <a:prstGeom prst="rect">
            <a:avLst/>
          </a:prstGeom>
          <a:solidFill>
            <a:schemeClr val="lt1">
              <a:alpha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 name="Slide Number Placeholder 1">
            <a:extLst>
              <a:ext uri="{FF2B5EF4-FFF2-40B4-BE49-F238E27FC236}">
                <a16:creationId xmlns:a16="http://schemas.microsoft.com/office/drawing/2014/main" id="{FE3AEAEF-36D5-7B5C-6C2C-2C0A59BCAE86}"/>
              </a:ext>
            </a:extLst>
          </p:cNvPr>
          <p:cNvSpPr>
            <a:spLocks noGrp="1"/>
          </p:cNvSpPr>
          <p:nvPr>
            <p:ph type="sldNum" sz="quarter" idx="12"/>
          </p:nvPr>
        </p:nvSpPr>
        <p:spPr/>
        <p:txBody>
          <a:bodyPr/>
          <a:lstStyle/>
          <a:p>
            <a:fld id="{8C2E478F-E849-4A8C-AF1F-CBCC78A7CBFA}" type="slidenum">
              <a:rPr lang="en-US" smtClean="0"/>
              <a:t>11</a:t>
            </a:fld>
            <a:endParaRPr lang="en-US" dirty="0"/>
          </a:p>
        </p:txBody>
      </p:sp>
      <p:sp>
        <p:nvSpPr>
          <p:cNvPr id="4" name="Content Placeholder 3">
            <a:extLst>
              <a:ext uri="{FF2B5EF4-FFF2-40B4-BE49-F238E27FC236}">
                <a16:creationId xmlns:a16="http://schemas.microsoft.com/office/drawing/2014/main" id="{97C304F6-5ABD-606D-074D-3293167136D1}"/>
              </a:ext>
            </a:extLst>
          </p:cNvPr>
          <p:cNvSpPr>
            <a:spLocks noGrp="1"/>
          </p:cNvSpPr>
          <p:nvPr>
            <p:ph idx="1"/>
          </p:nvPr>
        </p:nvSpPr>
        <p:spPr>
          <a:xfrm>
            <a:off x="4307079" y="1601679"/>
            <a:ext cx="7383568" cy="3479279"/>
          </a:xfrm>
        </p:spPr>
        <p:txBody>
          <a:bodyPr/>
          <a:lstStyle/>
          <a:p>
            <a:r>
              <a:rPr lang="en-IN" sz="1600" dirty="0"/>
              <a:t>“Agent Truman” has been a great success and its very popular movie and there are 7 actors who appeared in this film and they are KIRSTEN PALTROW, SANDRA KILMER, JAYNE NEESON, WARREN NOLTE, MORGAN WILLIAMS, KENNETH HOFFMAN, REESE WEST. </a:t>
            </a:r>
            <a:endParaRPr lang="en-US" dirty="0"/>
          </a:p>
        </p:txBody>
      </p:sp>
      <p:sp>
        <p:nvSpPr>
          <p:cNvPr id="5" name="Text Placeholder 4">
            <a:extLst>
              <a:ext uri="{FF2B5EF4-FFF2-40B4-BE49-F238E27FC236}">
                <a16:creationId xmlns:a16="http://schemas.microsoft.com/office/drawing/2014/main" id="{1E55D590-93D3-8171-09C2-7E44D5C90E62}"/>
              </a:ext>
            </a:extLst>
          </p:cNvPr>
          <p:cNvSpPr>
            <a:spLocks noGrp="1"/>
          </p:cNvSpPr>
          <p:nvPr>
            <p:ph type="body" sz="quarter" idx="32"/>
          </p:nvPr>
        </p:nvSpPr>
        <p:spPr>
          <a:xfrm>
            <a:off x="594519" y="98278"/>
            <a:ext cx="11002962" cy="1183592"/>
          </a:xfrm>
        </p:spPr>
        <p:txBody>
          <a:bodyPr/>
          <a:lstStyle/>
          <a:p>
            <a:pPr algn="l"/>
            <a:r>
              <a:rPr lang="en-US" spc="0" dirty="0"/>
              <a:t>Task-8:-The film 'Agent Truman' has been a great success.-- Display the names of all actors who appeared in this film</a:t>
            </a:r>
            <a:endParaRPr lang="en-IN" spc="0" dirty="0"/>
          </a:p>
        </p:txBody>
      </p:sp>
      <p:pic>
        <p:nvPicPr>
          <p:cNvPr id="6" name="Picture 5">
            <a:extLst>
              <a:ext uri="{FF2B5EF4-FFF2-40B4-BE49-F238E27FC236}">
                <a16:creationId xmlns:a16="http://schemas.microsoft.com/office/drawing/2014/main" id="{1749A316-703F-FBE2-62A2-3EA6B3780857}"/>
              </a:ext>
            </a:extLst>
          </p:cNvPr>
          <p:cNvPicPr>
            <a:picLocks noChangeAspect="1"/>
          </p:cNvPicPr>
          <p:nvPr/>
        </p:nvPicPr>
        <p:blipFill>
          <a:blip r:embed="rId3"/>
          <a:stretch>
            <a:fillRect/>
          </a:stretch>
        </p:blipFill>
        <p:spPr>
          <a:xfrm>
            <a:off x="594519" y="3154473"/>
            <a:ext cx="2553056" cy="1409897"/>
          </a:xfrm>
          <a:prstGeom prst="rect">
            <a:avLst/>
          </a:prstGeom>
        </p:spPr>
      </p:pic>
      <p:pic>
        <p:nvPicPr>
          <p:cNvPr id="10" name="Picture 9">
            <a:extLst>
              <a:ext uri="{FF2B5EF4-FFF2-40B4-BE49-F238E27FC236}">
                <a16:creationId xmlns:a16="http://schemas.microsoft.com/office/drawing/2014/main" id="{1C17D1CF-E4F4-74D2-AAC6-A28412C6EC53}"/>
              </a:ext>
            </a:extLst>
          </p:cNvPr>
          <p:cNvPicPr>
            <a:picLocks noChangeAspect="1"/>
          </p:cNvPicPr>
          <p:nvPr/>
        </p:nvPicPr>
        <p:blipFill>
          <a:blip r:embed="rId4"/>
          <a:stretch>
            <a:fillRect/>
          </a:stretch>
        </p:blipFill>
        <p:spPr>
          <a:xfrm>
            <a:off x="173229" y="1606132"/>
            <a:ext cx="4133850" cy="1409700"/>
          </a:xfrm>
          <a:prstGeom prst="rect">
            <a:avLst/>
          </a:prstGeom>
        </p:spPr>
      </p:pic>
    </p:spTree>
    <p:extLst>
      <p:ext uri="{BB962C8B-B14F-4D97-AF65-F5344CB8AC3E}">
        <p14:creationId xmlns:p14="http://schemas.microsoft.com/office/powerpoint/2010/main" val="1049113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2599D3C-2385-555C-115A-6C140CCBE7E8}"/>
              </a:ext>
            </a:extLst>
          </p:cNvPr>
          <p:cNvPicPr>
            <a:picLocks noChangeAspect="1"/>
          </p:cNvPicPr>
          <p:nvPr/>
        </p:nvPicPr>
        <p:blipFill>
          <a:blip r:embed="rId2"/>
          <a:stretch>
            <a:fill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28A439D5-F9B2-830A-8E3D-133F287884DB}"/>
              </a:ext>
            </a:extLst>
          </p:cNvPr>
          <p:cNvSpPr/>
          <p:nvPr/>
        </p:nvSpPr>
        <p:spPr>
          <a:xfrm>
            <a:off x="0" y="-12800"/>
            <a:ext cx="12192000" cy="6883600"/>
          </a:xfrm>
          <a:prstGeom prst="rect">
            <a:avLst/>
          </a:prstGeom>
          <a:solidFill>
            <a:schemeClr val="lt1">
              <a:alpha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 name="Slide Number Placeholder 1">
            <a:extLst>
              <a:ext uri="{FF2B5EF4-FFF2-40B4-BE49-F238E27FC236}">
                <a16:creationId xmlns:a16="http://schemas.microsoft.com/office/drawing/2014/main" id="{FE3AEAEF-36D5-7B5C-6C2C-2C0A59BCAE86}"/>
              </a:ext>
            </a:extLst>
          </p:cNvPr>
          <p:cNvSpPr>
            <a:spLocks noGrp="1"/>
          </p:cNvSpPr>
          <p:nvPr>
            <p:ph type="sldNum" sz="quarter" idx="12"/>
          </p:nvPr>
        </p:nvSpPr>
        <p:spPr/>
        <p:txBody>
          <a:bodyPr/>
          <a:lstStyle/>
          <a:p>
            <a:fld id="{8C2E478F-E849-4A8C-AF1F-CBCC78A7CBFA}" type="slidenum">
              <a:rPr lang="en-US" smtClean="0"/>
              <a:t>12</a:t>
            </a:fld>
            <a:endParaRPr lang="en-US" dirty="0"/>
          </a:p>
        </p:txBody>
      </p:sp>
      <p:sp>
        <p:nvSpPr>
          <p:cNvPr id="4" name="Content Placeholder 3">
            <a:extLst>
              <a:ext uri="{FF2B5EF4-FFF2-40B4-BE49-F238E27FC236}">
                <a16:creationId xmlns:a16="http://schemas.microsoft.com/office/drawing/2014/main" id="{97C304F6-5ABD-606D-074D-3293167136D1}"/>
              </a:ext>
            </a:extLst>
          </p:cNvPr>
          <p:cNvSpPr>
            <a:spLocks noGrp="1"/>
          </p:cNvSpPr>
          <p:nvPr>
            <p:ph idx="1"/>
          </p:nvPr>
        </p:nvSpPr>
        <p:spPr>
          <a:xfrm>
            <a:off x="594519" y="1601678"/>
            <a:ext cx="5780402" cy="2323341"/>
          </a:xfrm>
        </p:spPr>
        <p:txBody>
          <a:bodyPr/>
          <a:lstStyle/>
          <a:p>
            <a:r>
              <a:rPr lang="en-IN" sz="1600" dirty="0"/>
              <a:t>There 69 movies that family can watch.</a:t>
            </a:r>
          </a:p>
          <a:p>
            <a:r>
              <a:rPr lang="en-IN" sz="1600" dirty="0"/>
              <a:t>These movies can be considered and stock it more for improved business.</a:t>
            </a:r>
          </a:p>
        </p:txBody>
      </p:sp>
      <p:sp>
        <p:nvSpPr>
          <p:cNvPr id="5" name="Text Placeholder 4">
            <a:extLst>
              <a:ext uri="{FF2B5EF4-FFF2-40B4-BE49-F238E27FC236}">
                <a16:creationId xmlns:a16="http://schemas.microsoft.com/office/drawing/2014/main" id="{1E55D590-93D3-8171-09C2-7E44D5C90E62}"/>
              </a:ext>
            </a:extLst>
          </p:cNvPr>
          <p:cNvSpPr>
            <a:spLocks noGrp="1"/>
          </p:cNvSpPr>
          <p:nvPr>
            <p:ph type="body" sz="quarter" idx="32"/>
          </p:nvPr>
        </p:nvSpPr>
        <p:spPr>
          <a:xfrm>
            <a:off x="594519" y="98278"/>
            <a:ext cx="11002962" cy="1183592"/>
          </a:xfrm>
        </p:spPr>
        <p:txBody>
          <a:bodyPr/>
          <a:lstStyle/>
          <a:p>
            <a:pPr algn="l"/>
            <a:r>
              <a:rPr lang="en-US" spc="0" dirty="0"/>
              <a:t>Task-9:-Sales have been lagging among young families, so the management wants to promote family movies. Identify all the movies categorized as family film</a:t>
            </a:r>
            <a:endParaRPr lang="en-IN" spc="0" dirty="0"/>
          </a:p>
        </p:txBody>
      </p:sp>
      <p:pic>
        <p:nvPicPr>
          <p:cNvPr id="7" name="Picture 6">
            <a:extLst>
              <a:ext uri="{FF2B5EF4-FFF2-40B4-BE49-F238E27FC236}">
                <a16:creationId xmlns:a16="http://schemas.microsoft.com/office/drawing/2014/main" id="{80AA22CB-53E7-1C76-744D-32BFBB5FA969}"/>
              </a:ext>
            </a:extLst>
          </p:cNvPr>
          <p:cNvPicPr>
            <a:picLocks noChangeAspect="1"/>
          </p:cNvPicPr>
          <p:nvPr/>
        </p:nvPicPr>
        <p:blipFill>
          <a:blip r:embed="rId3"/>
          <a:stretch>
            <a:fillRect/>
          </a:stretch>
        </p:blipFill>
        <p:spPr>
          <a:xfrm>
            <a:off x="8187531" y="1136855"/>
            <a:ext cx="3409950" cy="1409700"/>
          </a:xfrm>
          <a:prstGeom prst="rect">
            <a:avLst/>
          </a:prstGeom>
        </p:spPr>
      </p:pic>
      <p:pic>
        <p:nvPicPr>
          <p:cNvPr id="9" name="Picture 8">
            <a:extLst>
              <a:ext uri="{FF2B5EF4-FFF2-40B4-BE49-F238E27FC236}">
                <a16:creationId xmlns:a16="http://schemas.microsoft.com/office/drawing/2014/main" id="{3CCB86AB-7F52-961C-47F6-214D493597EB}"/>
              </a:ext>
            </a:extLst>
          </p:cNvPr>
          <p:cNvPicPr>
            <a:picLocks noChangeAspect="1"/>
          </p:cNvPicPr>
          <p:nvPr/>
        </p:nvPicPr>
        <p:blipFill>
          <a:blip r:embed="rId4"/>
          <a:stretch>
            <a:fillRect/>
          </a:stretch>
        </p:blipFill>
        <p:spPr>
          <a:xfrm>
            <a:off x="9105818" y="2635964"/>
            <a:ext cx="1943371" cy="4115374"/>
          </a:xfrm>
          <a:prstGeom prst="rect">
            <a:avLst/>
          </a:prstGeom>
        </p:spPr>
      </p:pic>
    </p:spTree>
    <p:extLst>
      <p:ext uri="{BB962C8B-B14F-4D97-AF65-F5344CB8AC3E}">
        <p14:creationId xmlns:p14="http://schemas.microsoft.com/office/powerpoint/2010/main" val="516247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2599D3C-2385-555C-115A-6C140CCBE7E8}"/>
              </a:ext>
            </a:extLst>
          </p:cNvPr>
          <p:cNvPicPr>
            <a:picLocks noChangeAspect="1"/>
          </p:cNvPicPr>
          <p:nvPr/>
        </p:nvPicPr>
        <p:blipFill>
          <a:blip r:embed="rId2"/>
          <a:stretch>
            <a:fill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28A439D5-F9B2-830A-8E3D-133F287884DB}"/>
              </a:ext>
            </a:extLst>
          </p:cNvPr>
          <p:cNvSpPr/>
          <p:nvPr/>
        </p:nvSpPr>
        <p:spPr>
          <a:xfrm>
            <a:off x="0" y="-12800"/>
            <a:ext cx="12192000" cy="6883600"/>
          </a:xfrm>
          <a:prstGeom prst="rect">
            <a:avLst/>
          </a:prstGeom>
          <a:solidFill>
            <a:schemeClr val="lt1">
              <a:alpha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 name="Slide Number Placeholder 1">
            <a:extLst>
              <a:ext uri="{FF2B5EF4-FFF2-40B4-BE49-F238E27FC236}">
                <a16:creationId xmlns:a16="http://schemas.microsoft.com/office/drawing/2014/main" id="{FE3AEAEF-36D5-7B5C-6C2C-2C0A59BCAE86}"/>
              </a:ext>
            </a:extLst>
          </p:cNvPr>
          <p:cNvSpPr>
            <a:spLocks noGrp="1"/>
          </p:cNvSpPr>
          <p:nvPr>
            <p:ph type="sldNum" sz="quarter" idx="12"/>
          </p:nvPr>
        </p:nvSpPr>
        <p:spPr/>
        <p:txBody>
          <a:bodyPr/>
          <a:lstStyle/>
          <a:p>
            <a:fld id="{8C2E478F-E849-4A8C-AF1F-CBCC78A7CBFA}" type="slidenum">
              <a:rPr lang="en-US" smtClean="0"/>
              <a:t>13</a:t>
            </a:fld>
            <a:endParaRPr lang="en-US" dirty="0"/>
          </a:p>
        </p:txBody>
      </p:sp>
      <p:sp>
        <p:nvSpPr>
          <p:cNvPr id="4" name="Content Placeholder 3">
            <a:extLst>
              <a:ext uri="{FF2B5EF4-FFF2-40B4-BE49-F238E27FC236}">
                <a16:creationId xmlns:a16="http://schemas.microsoft.com/office/drawing/2014/main" id="{97C304F6-5ABD-606D-074D-3293167136D1}"/>
              </a:ext>
            </a:extLst>
          </p:cNvPr>
          <p:cNvSpPr>
            <a:spLocks noGrp="1"/>
          </p:cNvSpPr>
          <p:nvPr>
            <p:ph idx="1"/>
          </p:nvPr>
        </p:nvSpPr>
        <p:spPr>
          <a:xfrm>
            <a:off x="336431" y="1601678"/>
            <a:ext cx="5759570" cy="5158044"/>
          </a:xfrm>
        </p:spPr>
        <p:txBody>
          <a:bodyPr/>
          <a:lstStyle/>
          <a:p>
            <a:r>
              <a:rPr lang="en-US" dirty="0"/>
              <a:t>In task 10.1, we take the rating, maximum, minimum, and average of each rating.</a:t>
            </a:r>
          </a:p>
          <a:p>
            <a:r>
              <a:rPr lang="en-US" dirty="0"/>
              <a:t>In task 10.2, we got a total of 958 titles in the output.</a:t>
            </a:r>
          </a:p>
          <a:p>
            <a:r>
              <a:rPr lang="en-US" sz="1600" dirty="0"/>
              <a:t>The most rented movies are </a:t>
            </a:r>
            <a:r>
              <a:rPr lang="en-IN" sz="1600" dirty="0"/>
              <a:t>BUCKET BROTHERHOOD, ROCKETEER MOTHER, FORWARD TEMPLE, GRIT CLOCKWORK JUGGLER HARDLY, RIDGEMONT SUBMARINE and many more  have been rented for 32 to 34 times.</a:t>
            </a:r>
          </a:p>
          <a:p>
            <a:r>
              <a:rPr lang="en-US" dirty="0"/>
              <a:t>The TRAIN BUNCH has the lowest rental ratings in the list.</a:t>
            </a:r>
          </a:p>
        </p:txBody>
      </p:sp>
      <p:sp>
        <p:nvSpPr>
          <p:cNvPr id="5" name="Text Placeholder 4">
            <a:extLst>
              <a:ext uri="{FF2B5EF4-FFF2-40B4-BE49-F238E27FC236}">
                <a16:creationId xmlns:a16="http://schemas.microsoft.com/office/drawing/2014/main" id="{1E55D590-93D3-8171-09C2-7E44D5C90E62}"/>
              </a:ext>
            </a:extLst>
          </p:cNvPr>
          <p:cNvSpPr>
            <a:spLocks noGrp="1"/>
          </p:cNvSpPr>
          <p:nvPr>
            <p:ph type="body" sz="quarter" idx="32"/>
          </p:nvPr>
        </p:nvSpPr>
        <p:spPr>
          <a:xfrm>
            <a:off x="594519" y="98278"/>
            <a:ext cx="11002962" cy="1183592"/>
          </a:xfrm>
        </p:spPr>
        <p:txBody>
          <a:bodyPr/>
          <a:lstStyle/>
          <a:p>
            <a:pPr algn="l"/>
            <a:r>
              <a:rPr lang="en-US" spc="0" dirty="0"/>
              <a:t>Task-10.1:-Display the maximum, minimum, and average rental rates of movies based on their ratings.</a:t>
            </a:r>
          </a:p>
          <a:p>
            <a:pPr algn="l"/>
            <a:r>
              <a:rPr lang="en-US" spc="0" dirty="0"/>
              <a:t>Task-10.2:- Display the movies in descending order of their rental frequencies.</a:t>
            </a:r>
            <a:endParaRPr lang="en-IN" spc="0" dirty="0"/>
          </a:p>
        </p:txBody>
      </p:sp>
      <p:pic>
        <p:nvPicPr>
          <p:cNvPr id="6" name="Picture 5">
            <a:extLst>
              <a:ext uri="{FF2B5EF4-FFF2-40B4-BE49-F238E27FC236}">
                <a16:creationId xmlns:a16="http://schemas.microsoft.com/office/drawing/2014/main" id="{6C620BCC-50C4-DB4B-6E8C-278C35E10703}"/>
              </a:ext>
            </a:extLst>
          </p:cNvPr>
          <p:cNvPicPr>
            <a:picLocks noChangeAspect="1"/>
          </p:cNvPicPr>
          <p:nvPr/>
        </p:nvPicPr>
        <p:blipFill>
          <a:blip r:embed="rId3"/>
          <a:stretch>
            <a:fillRect/>
          </a:stretch>
        </p:blipFill>
        <p:spPr>
          <a:xfrm>
            <a:off x="8765457" y="1533866"/>
            <a:ext cx="3367299" cy="1123770"/>
          </a:xfrm>
          <a:prstGeom prst="rect">
            <a:avLst/>
          </a:prstGeom>
        </p:spPr>
      </p:pic>
      <p:pic>
        <p:nvPicPr>
          <p:cNvPr id="10" name="Picture 9">
            <a:extLst>
              <a:ext uri="{FF2B5EF4-FFF2-40B4-BE49-F238E27FC236}">
                <a16:creationId xmlns:a16="http://schemas.microsoft.com/office/drawing/2014/main" id="{331CB9A4-0956-B96C-8BEF-F4F00572F5ED}"/>
              </a:ext>
            </a:extLst>
          </p:cNvPr>
          <p:cNvPicPr>
            <a:picLocks noChangeAspect="1"/>
          </p:cNvPicPr>
          <p:nvPr/>
        </p:nvPicPr>
        <p:blipFill>
          <a:blip r:embed="rId4"/>
          <a:stretch>
            <a:fillRect/>
          </a:stretch>
        </p:blipFill>
        <p:spPr>
          <a:xfrm>
            <a:off x="9590887" y="2752277"/>
            <a:ext cx="2402330" cy="3708706"/>
          </a:xfrm>
          <a:prstGeom prst="rect">
            <a:avLst/>
          </a:prstGeom>
        </p:spPr>
      </p:pic>
      <p:pic>
        <p:nvPicPr>
          <p:cNvPr id="12" name="Picture 11">
            <a:extLst>
              <a:ext uri="{FF2B5EF4-FFF2-40B4-BE49-F238E27FC236}">
                <a16:creationId xmlns:a16="http://schemas.microsoft.com/office/drawing/2014/main" id="{29D0567A-6396-B137-5CAC-7D60EE3EA14C}"/>
              </a:ext>
            </a:extLst>
          </p:cNvPr>
          <p:cNvPicPr>
            <a:picLocks noChangeAspect="1"/>
          </p:cNvPicPr>
          <p:nvPr/>
        </p:nvPicPr>
        <p:blipFill>
          <a:blip r:embed="rId5"/>
          <a:stretch>
            <a:fillRect/>
          </a:stretch>
        </p:blipFill>
        <p:spPr>
          <a:xfrm>
            <a:off x="6096000" y="1397401"/>
            <a:ext cx="2610214" cy="1379449"/>
          </a:xfrm>
          <a:prstGeom prst="rect">
            <a:avLst/>
          </a:prstGeom>
        </p:spPr>
      </p:pic>
      <p:pic>
        <p:nvPicPr>
          <p:cNvPr id="14" name="Picture 13">
            <a:extLst>
              <a:ext uri="{FF2B5EF4-FFF2-40B4-BE49-F238E27FC236}">
                <a16:creationId xmlns:a16="http://schemas.microsoft.com/office/drawing/2014/main" id="{F6D4BCE5-CA05-7440-9F9D-8A4AED3B6020}"/>
              </a:ext>
            </a:extLst>
          </p:cNvPr>
          <p:cNvPicPr>
            <a:picLocks noChangeAspect="1"/>
          </p:cNvPicPr>
          <p:nvPr/>
        </p:nvPicPr>
        <p:blipFill>
          <a:blip r:embed="rId6"/>
          <a:stretch>
            <a:fillRect/>
          </a:stretch>
        </p:blipFill>
        <p:spPr>
          <a:xfrm>
            <a:off x="6104626" y="3845820"/>
            <a:ext cx="3296104" cy="1596550"/>
          </a:xfrm>
          <a:prstGeom prst="rect">
            <a:avLst/>
          </a:prstGeom>
        </p:spPr>
      </p:pic>
      <p:pic>
        <p:nvPicPr>
          <p:cNvPr id="3" name="Picture 2">
            <a:extLst>
              <a:ext uri="{FF2B5EF4-FFF2-40B4-BE49-F238E27FC236}">
                <a16:creationId xmlns:a16="http://schemas.microsoft.com/office/drawing/2014/main" id="{632B346C-A8F0-2E9C-B325-EEFB7935CC16}"/>
              </a:ext>
            </a:extLst>
          </p:cNvPr>
          <p:cNvPicPr>
            <a:picLocks noChangeAspect="1"/>
          </p:cNvPicPr>
          <p:nvPr/>
        </p:nvPicPr>
        <p:blipFill>
          <a:blip r:embed="rId6"/>
          <a:stretch>
            <a:fillRect/>
          </a:stretch>
        </p:blipFill>
        <p:spPr>
          <a:xfrm>
            <a:off x="6104626" y="3863072"/>
            <a:ext cx="3296104" cy="1596550"/>
          </a:xfrm>
          <a:prstGeom prst="rect">
            <a:avLst/>
          </a:prstGeom>
        </p:spPr>
      </p:pic>
    </p:spTree>
    <p:extLst>
      <p:ext uri="{BB962C8B-B14F-4D97-AF65-F5344CB8AC3E}">
        <p14:creationId xmlns:p14="http://schemas.microsoft.com/office/powerpoint/2010/main" val="143029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2599D3C-2385-555C-115A-6C140CCBE7E8}"/>
              </a:ext>
            </a:extLst>
          </p:cNvPr>
          <p:cNvPicPr>
            <a:picLocks noChangeAspect="1"/>
          </p:cNvPicPr>
          <p:nvPr/>
        </p:nvPicPr>
        <p:blipFill>
          <a:blip r:embed="rId2"/>
          <a:stretch>
            <a:fill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28A439D5-F9B2-830A-8E3D-133F287884DB}"/>
              </a:ext>
            </a:extLst>
          </p:cNvPr>
          <p:cNvSpPr/>
          <p:nvPr/>
        </p:nvSpPr>
        <p:spPr>
          <a:xfrm>
            <a:off x="0" y="0"/>
            <a:ext cx="12192000" cy="6883600"/>
          </a:xfrm>
          <a:prstGeom prst="rect">
            <a:avLst/>
          </a:prstGeom>
          <a:solidFill>
            <a:schemeClr val="lt1">
              <a:alpha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 name="Slide Number Placeholder 1">
            <a:extLst>
              <a:ext uri="{FF2B5EF4-FFF2-40B4-BE49-F238E27FC236}">
                <a16:creationId xmlns:a16="http://schemas.microsoft.com/office/drawing/2014/main" id="{FE3AEAEF-36D5-7B5C-6C2C-2C0A59BCAE86}"/>
              </a:ext>
            </a:extLst>
          </p:cNvPr>
          <p:cNvSpPr>
            <a:spLocks noGrp="1"/>
          </p:cNvSpPr>
          <p:nvPr>
            <p:ph type="sldNum" sz="quarter" idx="12"/>
          </p:nvPr>
        </p:nvSpPr>
        <p:spPr/>
        <p:txBody>
          <a:bodyPr/>
          <a:lstStyle/>
          <a:p>
            <a:fld id="{8C2E478F-E849-4A8C-AF1F-CBCC78A7CBFA}" type="slidenum">
              <a:rPr lang="en-US" smtClean="0"/>
              <a:t>14</a:t>
            </a:fld>
            <a:endParaRPr lang="en-US" dirty="0"/>
          </a:p>
        </p:txBody>
      </p:sp>
      <p:sp>
        <p:nvSpPr>
          <p:cNvPr id="4" name="Content Placeholder 3">
            <a:extLst>
              <a:ext uri="{FF2B5EF4-FFF2-40B4-BE49-F238E27FC236}">
                <a16:creationId xmlns:a16="http://schemas.microsoft.com/office/drawing/2014/main" id="{97C304F6-5ABD-606D-074D-3293167136D1}"/>
              </a:ext>
            </a:extLst>
          </p:cNvPr>
          <p:cNvSpPr>
            <a:spLocks noGrp="1"/>
          </p:cNvSpPr>
          <p:nvPr>
            <p:ph idx="1"/>
          </p:nvPr>
        </p:nvSpPr>
        <p:spPr>
          <a:xfrm>
            <a:off x="594519" y="1601678"/>
            <a:ext cx="6196391" cy="5158044"/>
          </a:xfrm>
        </p:spPr>
        <p:txBody>
          <a:bodyPr/>
          <a:lstStyle/>
          <a:p>
            <a:r>
              <a:rPr lang="en-US" dirty="0"/>
              <a:t>In task 11, we want to find the category–wise difference between the average replacement cost and the average rental rate of the film.</a:t>
            </a:r>
          </a:p>
          <a:p>
            <a:r>
              <a:rPr lang="en-US" dirty="0"/>
              <a:t>The </a:t>
            </a:r>
            <a:r>
              <a:rPr lang="en-US" b="1" dirty="0"/>
              <a:t>Drama</a:t>
            </a:r>
            <a:r>
              <a:rPr lang="en-US" dirty="0"/>
              <a:t> has the highest avg replacement cost</a:t>
            </a:r>
          </a:p>
          <a:p>
            <a:r>
              <a:rPr lang="en-US" dirty="0"/>
              <a:t>The </a:t>
            </a:r>
            <a:r>
              <a:rPr lang="en-US" b="1" dirty="0"/>
              <a:t>Travel</a:t>
            </a:r>
            <a:r>
              <a:rPr lang="en-US" dirty="0"/>
              <a:t> has the highest avg rental rate.</a:t>
            </a:r>
          </a:p>
        </p:txBody>
      </p:sp>
      <p:sp>
        <p:nvSpPr>
          <p:cNvPr id="5" name="Text Placeholder 4">
            <a:extLst>
              <a:ext uri="{FF2B5EF4-FFF2-40B4-BE49-F238E27FC236}">
                <a16:creationId xmlns:a16="http://schemas.microsoft.com/office/drawing/2014/main" id="{1E55D590-93D3-8171-09C2-7E44D5C90E62}"/>
              </a:ext>
            </a:extLst>
          </p:cNvPr>
          <p:cNvSpPr>
            <a:spLocks noGrp="1"/>
          </p:cNvSpPr>
          <p:nvPr>
            <p:ph type="body" sz="quarter" idx="32"/>
          </p:nvPr>
        </p:nvSpPr>
        <p:spPr>
          <a:xfrm>
            <a:off x="594519" y="98278"/>
            <a:ext cx="11002962" cy="1183592"/>
          </a:xfrm>
        </p:spPr>
        <p:txBody>
          <a:bodyPr/>
          <a:lstStyle/>
          <a:p>
            <a:pPr algn="l"/>
            <a:r>
              <a:rPr lang="en-US" spc="0" dirty="0"/>
              <a:t>Task-11:- In how many film categories, the difference between the average film replacement cost(disc-DVD/Blue Ray). The average film rental rate is greater than $15</a:t>
            </a:r>
            <a:endParaRPr lang="en-IN" spc="0" dirty="0"/>
          </a:p>
        </p:txBody>
      </p:sp>
      <p:pic>
        <p:nvPicPr>
          <p:cNvPr id="7" name="Picture 6">
            <a:extLst>
              <a:ext uri="{FF2B5EF4-FFF2-40B4-BE49-F238E27FC236}">
                <a16:creationId xmlns:a16="http://schemas.microsoft.com/office/drawing/2014/main" id="{9F6F8792-EB60-B0A2-67BE-3A8196C05253}"/>
              </a:ext>
            </a:extLst>
          </p:cNvPr>
          <p:cNvPicPr>
            <a:picLocks noChangeAspect="1"/>
          </p:cNvPicPr>
          <p:nvPr/>
        </p:nvPicPr>
        <p:blipFill>
          <a:blip r:embed="rId3"/>
          <a:stretch>
            <a:fillRect/>
          </a:stretch>
        </p:blipFill>
        <p:spPr>
          <a:xfrm>
            <a:off x="7805444" y="1187711"/>
            <a:ext cx="3743825" cy="1797334"/>
          </a:xfrm>
          <a:prstGeom prst="rect">
            <a:avLst/>
          </a:prstGeom>
        </p:spPr>
      </p:pic>
      <p:pic>
        <p:nvPicPr>
          <p:cNvPr id="9" name="Picture 8">
            <a:extLst>
              <a:ext uri="{FF2B5EF4-FFF2-40B4-BE49-F238E27FC236}">
                <a16:creationId xmlns:a16="http://schemas.microsoft.com/office/drawing/2014/main" id="{54815191-0EE3-9ABC-032B-991DF7CDBA00}"/>
              </a:ext>
            </a:extLst>
          </p:cNvPr>
          <p:cNvPicPr>
            <a:picLocks noChangeAspect="1"/>
          </p:cNvPicPr>
          <p:nvPr/>
        </p:nvPicPr>
        <p:blipFill>
          <a:blip r:embed="rId4"/>
          <a:stretch>
            <a:fillRect/>
          </a:stretch>
        </p:blipFill>
        <p:spPr>
          <a:xfrm>
            <a:off x="8045706" y="3100177"/>
            <a:ext cx="3304780" cy="3651316"/>
          </a:xfrm>
          <a:prstGeom prst="rect">
            <a:avLst/>
          </a:prstGeom>
        </p:spPr>
      </p:pic>
      <p:pic>
        <p:nvPicPr>
          <p:cNvPr id="3" name="Picture 2">
            <a:extLst>
              <a:ext uri="{FF2B5EF4-FFF2-40B4-BE49-F238E27FC236}">
                <a16:creationId xmlns:a16="http://schemas.microsoft.com/office/drawing/2014/main" id="{83D9D0D8-103D-A873-B930-47B1FDA43120}"/>
              </a:ext>
            </a:extLst>
          </p:cNvPr>
          <p:cNvPicPr>
            <a:picLocks noChangeAspect="1"/>
          </p:cNvPicPr>
          <p:nvPr/>
        </p:nvPicPr>
        <p:blipFill>
          <a:blip r:embed="rId5"/>
          <a:stretch>
            <a:fillRect/>
          </a:stretch>
        </p:blipFill>
        <p:spPr>
          <a:xfrm>
            <a:off x="1230066" y="3365851"/>
            <a:ext cx="5334636" cy="2892949"/>
          </a:xfrm>
          <a:prstGeom prst="rect">
            <a:avLst/>
          </a:prstGeom>
        </p:spPr>
      </p:pic>
    </p:spTree>
    <p:extLst>
      <p:ext uri="{BB962C8B-B14F-4D97-AF65-F5344CB8AC3E}">
        <p14:creationId xmlns:p14="http://schemas.microsoft.com/office/powerpoint/2010/main" val="2988793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2599D3C-2385-555C-115A-6C140CCBE7E8}"/>
              </a:ext>
            </a:extLst>
          </p:cNvPr>
          <p:cNvPicPr>
            <a:picLocks noChangeAspect="1"/>
          </p:cNvPicPr>
          <p:nvPr/>
        </p:nvPicPr>
        <p:blipFill>
          <a:blip r:embed="rId2"/>
          <a:stretch>
            <a:fill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28A439D5-F9B2-830A-8E3D-133F287884DB}"/>
              </a:ext>
            </a:extLst>
          </p:cNvPr>
          <p:cNvSpPr/>
          <p:nvPr/>
        </p:nvSpPr>
        <p:spPr>
          <a:xfrm>
            <a:off x="0" y="-12800"/>
            <a:ext cx="12192000" cy="6883600"/>
          </a:xfrm>
          <a:prstGeom prst="rect">
            <a:avLst/>
          </a:prstGeom>
          <a:solidFill>
            <a:schemeClr val="lt1">
              <a:alpha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 name="Slide Number Placeholder 1">
            <a:extLst>
              <a:ext uri="{FF2B5EF4-FFF2-40B4-BE49-F238E27FC236}">
                <a16:creationId xmlns:a16="http://schemas.microsoft.com/office/drawing/2014/main" id="{FE3AEAEF-36D5-7B5C-6C2C-2C0A59BCAE86}"/>
              </a:ext>
            </a:extLst>
          </p:cNvPr>
          <p:cNvSpPr>
            <a:spLocks noGrp="1"/>
          </p:cNvSpPr>
          <p:nvPr>
            <p:ph type="sldNum" sz="quarter" idx="12"/>
          </p:nvPr>
        </p:nvSpPr>
        <p:spPr/>
        <p:txBody>
          <a:bodyPr/>
          <a:lstStyle/>
          <a:p>
            <a:fld id="{8C2E478F-E849-4A8C-AF1F-CBCC78A7CBFA}" type="slidenum">
              <a:rPr lang="en-US" smtClean="0"/>
              <a:t>15</a:t>
            </a:fld>
            <a:endParaRPr lang="en-US" dirty="0"/>
          </a:p>
        </p:txBody>
      </p:sp>
      <p:sp>
        <p:nvSpPr>
          <p:cNvPr id="4" name="Content Placeholder 3">
            <a:extLst>
              <a:ext uri="{FF2B5EF4-FFF2-40B4-BE49-F238E27FC236}">
                <a16:creationId xmlns:a16="http://schemas.microsoft.com/office/drawing/2014/main" id="{97C304F6-5ABD-606D-074D-3293167136D1}"/>
              </a:ext>
            </a:extLst>
          </p:cNvPr>
          <p:cNvSpPr>
            <a:spLocks noGrp="1"/>
          </p:cNvSpPr>
          <p:nvPr>
            <p:ph idx="1"/>
          </p:nvPr>
        </p:nvSpPr>
        <p:spPr>
          <a:xfrm>
            <a:off x="631310" y="1310259"/>
            <a:ext cx="6196391" cy="5158044"/>
          </a:xfrm>
        </p:spPr>
        <p:txBody>
          <a:bodyPr/>
          <a:lstStyle/>
          <a:p>
            <a:r>
              <a:rPr lang="en-US" sz="1600" dirty="0"/>
              <a:t>The film categories in which the number of movies is greater than 70 are: </a:t>
            </a:r>
          </a:p>
          <a:p>
            <a:pPr>
              <a:buFont typeface="Wingdings" panose="05000000000000000000" pitchFamily="2" charset="2"/>
              <a:buChar char="§"/>
            </a:pPr>
            <a:r>
              <a:rPr lang="en-US" sz="1600" dirty="0"/>
              <a:t> Sports 74 movies</a:t>
            </a:r>
          </a:p>
          <a:p>
            <a:pPr>
              <a:buFont typeface="Wingdings" panose="05000000000000000000" pitchFamily="2" charset="2"/>
              <a:buChar char="§"/>
            </a:pPr>
            <a:r>
              <a:rPr lang="en-US" sz="1600" dirty="0"/>
              <a:t> Foreign 73 movies</a:t>
            </a:r>
          </a:p>
        </p:txBody>
      </p:sp>
      <p:sp>
        <p:nvSpPr>
          <p:cNvPr id="5" name="Text Placeholder 4">
            <a:extLst>
              <a:ext uri="{FF2B5EF4-FFF2-40B4-BE49-F238E27FC236}">
                <a16:creationId xmlns:a16="http://schemas.microsoft.com/office/drawing/2014/main" id="{1E55D590-93D3-8171-09C2-7E44D5C90E62}"/>
              </a:ext>
            </a:extLst>
          </p:cNvPr>
          <p:cNvSpPr>
            <a:spLocks noGrp="1"/>
          </p:cNvSpPr>
          <p:nvPr>
            <p:ph type="body" sz="quarter" idx="32"/>
          </p:nvPr>
        </p:nvSpPr>
        <p:spPr>
          <a:xfrm>
            <a:off x="594519" y="98278"/>
            <a:ext cx="11002962" cy="1183592"/>
          </a:xfrm>
        </p:spPr>
        <p:txBody>
          <a:bodyPr/>
          <a:lstStyle/>
          <a:p>
            <a:pPr algn="l"/>
            <a:r>
              <a:rPr lang="en-US" spc="0" dirty="0"/>
              <a:t>Task-12:- Display the film categories which the number of movies is grater than 70</a:t>
            </a:r>
            <a:endParaRPr lang="en-IN" spc="0" dirty="0"/>
          </a:p>
        </p:txBody>
      </p:sp>
      <p:pic>
        <p:nvPicPr>
          <p:cNvPr id="6" name="Picture 5">
            <a:extLst>
              <a:ext uri="{FF2B5EF4-FFF2-40B4-BE49-F238E27FC236}">
                <a16:creationId xmlns:a16="http://schemas.microsoft.com/office/drawing/2014/main" id="{80E40275-811C-6879-7B3F-C835AD847E10}"/>
              </a:ext>
            </a:extLst>
          </p:cNvPr>
          <p:cNvPicPr>
            <a:picLocks noChangeAspect="1"/>
          </p:cNvPicPr>
          <p:nvPr/>
        </p:nvPicPr>
        <p:blipFill>
          <a:blip r:embed="rId3"/>
          <a:stretch>
            <a:fillRect/>
          </a:stretch>
        </p:blipFill>
        <p:spPr>
          <a:xfrm>
            <a:off x="7906072" y="1380148"/>
            <a:ext cx="3571875" cy="1590675"/>
          </a:xfrm>
          <a:prstGeom prst="rect">
            <a:avLst/>
          </a:prstGeom>
        </p:spPr>
      </p:pic>
      <p:pic>
        <p:nvPicPr>
          <p:cNvPr id="10" name="Picture 9">
            <a:extLst>
              <a:ext uri="{FF2B5EF4-FFF2-40B4-BE49-F238E27FC236}">
                <a16:creationId xmlns:a16="http://schemas.microsoft.com/office/drawing/2014/main" id="{BF82C982-4D31-D2DB-4054-547C1FE908E6}"/>
              </a:ext>
            </a:extLst>
          </p:cNvPr>
          <p:cNvPicPr>
            <a:picLocks noChangeAspect="1"/>
          </p:cNvPicPr>
          <p:nvPr/>
        </p:nvPicPr>
        <p:blipFill>
          <a:blip r:embed="rId4"/>
          <a:stretch>
            <a:fillRect/>
          </a:stretch>
        </p:blipFill>
        <p:spPr>
          <a:xfrm>
            <a:off x="8462495" y="3496531"/>
            <a:ext cx="2459030" cy="1163254"/>
          </a:xfrm>
          <a:prstGeom prst="rect">
            <a:avLst/>
          </a:prstGeom>
        </p:spPr>
      </p:pic>
    </p:spTree>
    <p:extLst>
      <p:ext uri="{BB962C8B-B14F-4D97-AF65-F5344CB8AC3E}">
        <p14:creationId xmlns:p14="http://schemas.microsoft.com/office/powerpoint/2010/main" val="3173070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5DF782-C718-F0FE-088A-80198A4F8976}"/>
              </a:ext>
            </a:extLst>
          </p:cNvPr>
          <p:cNvSpPr>
            <a:spLocks noGrp="1"/>
          </p:cNvSpPr>
          <p:nvPr>
            <p:ph type="sldNum" sz="quarter" idx="12"/>
          </p:nvPr>
        </p:nvSpPr>
        <p:spPr/>
        <p:txBody>
          <a:bodyPr/>
          <a:lstStyle/>
          <a:p>
            <a:fld id="{8C2E478F-E849-4A8C-AF1F-CBCC78A7CBFA}" type="slidenum">
              <a:rPr lang="en-US" smtClean="0"/>
              <a:t>16</a:t>
            </a:fld>
            <a:endParaRPr lang="en-US" dirty="0"/>
          </a:p>
        </p:txBody>
      </p:sp>
      <p:sp>
        <p:nvSpPr>
          <p:cNvPr id="3" name="Title 2">
            <a:extLst>
              <a:ext uri="{FF2B5EF4-FFF2-40B4-BE49-F238E27FC236}">
                <a16:creationId xmlns:a16="http://schemas.microsoft.com/office/drawing/2014/main" id="{4178B497-E348-043F-7F5B-170DF52EAAC9}"/>
              </a:ext>
            </a:extLst>
          </p:cNvPr>
          <p:cNvSpPr>
            <a:spLocks noGrp="1"/>
          </p:cNvSpPr>
          <p:nvPr>
            <p:ph type="title"/>
          </p:nvPr>
        </p:nvSpPr>
        <p:spPr/>
        <p:txBody>
          <a:bodyPr/>
          <a:lstStyle/>
          <a:p>
            <a:r>
              <a:rPr lang="en-US" dirty="0">
                <a:latin typeface="Algerian" panose="04020705040A02060702" pitchFamily="82" charset="0"/>
              </a:rPr>
              <a:t>Conclusion</a:t>
            </a:r>
            <a:endParaRPr lang="en-IN" dirty="0">
              <a:latin typeface="Algerian" panose="04020705040A02060702" pitchFamily="82" charset="0"/>
            </a:endParaRPr>
          </a:p>
        </p:txBody>
      </p:sp>
      <p:sp>
        <p:nvSpPr>
          <p:cNvPr id="4" name="Content Placeholder 3">
            <a:extLst>
              <a:ext uri="{FF2B5EF4-FFF2-40B4-BE49-F238E27FC236}">
                <a16:creationId xmlns:a16="http://schemas.microsoft.com/office/drawing/2014/main" id="{1E62723B-2962-E354-5D3A-7A65330F5FC8}"/>
              </a:ext>
            </a:extLst>
          </p:cNvPr>
          <p:cNvSpPr>
            <a:spLocks noGrp="1"/>
          </p:cNvSpPr>
          <p:nvPr>
            <p:ph idx="1"/>
          </p:nvPr>
        </p:nvSpPr>
        <p:spPr>
          <a:xfrm>
            <a:off x="594519" y="1189039"/>
            <a:ext cx="10989920" cy="4987924"/>
          </a:xfrm>
          <a:solidFill>
            <a:schemeClr val="tx2">
              <a:lumMod val="20000"/>
              <a:lumOff val="80000"/>
            </a:schemeClr>
          </a:solidFill>
        </p:spPr>
        <p:txBody>
          <a:bodyPr/>
          <a:lstStyle/>
          <a:p>
            <a:pPr marL="400050" indent="-400050">
              <a:buFont typeface="+mj-lt"/>
              <a:buAutoNum type="romanUcPeriod"/>
            </a:pPr>
            <a:r>
              <a:rPr lang="en-US" dirty="0"/>
              <a:t>The </a:t>
            </a:r>
            <a:r>
              <a:rPr lang="en-US" b="1" dirty="0"/>
              <a:t>sports</a:t>
            </a:r>
            <a:r>
              <a:rPr lang="en-US" dirty="0"/>
              <a:t> category has the highest </a:t>
            </a:r>
            <a:r>
              <a:rPr lang="en-US" b="1" dirty="0"/>
              <a:t>movie count </a:t>
            </a:r>
            <a:r>
              <a:rPr lang="en-US" dirty="0"/>
              <a:t>in the dataset.</a:t>
            </a:r>
          </a:p>
          <a:p>
            <a:pPr marL="400050" indent="-400050">
              <a:buFont typeface="+mj-lt"/>
              <a:buAutoNum type="romanUcPeriod"/>
            </a:pPr>
            <a:r>
              <a:rPr lang="en-IN" b="1" dirty="0"/>
              <a:t>PG </a:t>
            </a:r>
            <a:r>
              <a:rPr lang="en-IN" dirty="0"/>
              <a:t>and </a:t>
            </a:r>
            <a:r>
              <a:rPr lang="en-IN" b="1" dirty="0"/>
              <a:t>PG-13</a:t>
            </a:r>
            <a:r>
              <a:rPr lang="en-IN" dirty="0"/>
              <a:t> have the highest </a:t>
            </a:r>
            <a:r>
              <a:rPr lang="en-IN" b="1" dirty="0"/>
              <a:t>rental rate </a:t>
            </a:r>
            <a:r>
              <a:rPr lang="en-IN" dirty="0"/>
              <a:t>in ratings.</a:t>
            </a:r>
          </a:p>
          <a:p>
            <a:pPr marL="400050" indent="-400050">
              <a:buFont typeface="+mj-lt"/>
              <a:buAutoNum type="romanUcPeriod"/>
            </a:pPr>
            <a:r>
              <a:rPr lang="en-IN" dirty="0"/>
              <a:t>The </a:t>
            </a:r>
            <a:r>
              <a:rPr lang="en-IN" b="1" dirty="0"/>
              <a:t>Drama </a:t>
            </a:r>
            <a:r>
              <a:rPr lang="en-IN" dirty="0"/>
              <a:t>category has the highest </a:t>
            </a:r>
            <a:r>
              <a:rPr lang="en-IN" b="1" dirty="0"/>
              <a:t>replacement cost </a:t>
            </a:r>
            <a:r>
              <a:rPr lang="en-IN" dirty="0"/>
              <a:t>in the dataset.</a:t>
            </a:r>
          </a:p>
          <a:p>
            <a:pPr marL="400050" indent="-400050">
              <a:buFont typeface="+mj-lt"/>
              <a:buAutoNum type="romanUcPeriod"/>
            </a:pPr>
            <a:r>
              <a:rPr lang="en-IN" dirty="0"/>
              <a:t>As per data, the listed categories are more preferred to rental by customers.</a:t>
            </a:r>
          </a:p>
          <a:p>
            <a:pPr marL="857250" lvl="1" indent="-400050">
              <a:buFont typeface="+mj-lt"/>
              <a:buAutoNum type="alphaLcParenR"/>
            </a:pPr>
            <a:r>
              <a:rPr lang="en-IN" dirty="0"/>
              <a:t>Horror </a:t>
            </a:r>
          </a:p>
          <a:p>
            <a:pPr marL="857250" lvl="1" indent="-400050">
              <a:buFont typeface="+mj-lt"/>
              <a:buAutoNum type="alphaLcParenR"/>
            </a:pPr>
            <a:r>
              <a:rPr lang="en-IN" dirty="0"/>
              <a:t>Comedy</a:t>
            </a:r>
          </a:p>
          <a:p>
            <a:pPr marL="857250" lvl="1" indent="-400050">
              <a:buFont typeface="+mj-lt"/>
              <a:buAutoNum type="alphaLcParenR"/>
            </a:pPr>
            <a:r>
              <a:rPr lang="en-IN" dirty="0"/>
              <a:t>Sports</a:t>
            </a:r>
          </a:p>
          <a:p>
            <a:pPr marL="857250" lvl="1" indent="-400050">
              <a:buFont typeface="+mj-lt"/>
              <a:buAutoNum type="alphaLcParenR"/>
            </a:pPr>
            <a:r>
              <a:rPr lang="en-IN" dirty="0"/>
              <a:t>Music</a:t>
            </a:r>
          </a:p>
          <a:p>
            <a:pPr marL="857250" lvl="1" indent="-400050">
              <a:buFont typeface="+mj-lt"/>
              <a:buAutoNum type="alphaLcParenR"/>
            </a:pPr>
            <a:r>
              <a:rPr lang="en-IN" dirty="0"/>
              <a:t>Games</a:t>
            </a:r>
          </a:p>
          <a:p>
            <a:pPr marL="857250" lvl="1" indent="-400050">
              <a:buFont typeface="+mj-lt"/>
              <a:buAutoNum type="alphaLcParenR"/>
            </a:pPr>
            <a:r>
              <a:rPr lang="en-IN" dirty="0"/>
              <a:t>Travel</a:t>
            </a:r>
          </a:p>
          <a:p>
            <a:pPr marL="0" indent="0">
              <a:buNone/>
            </a:pPr>
            <a:endParaRPr lang="en-IN" dirty="0"/>
          </a:p>
        </p:txBody>
      </p:sp>
    </p:spTree>
    <p:extLst>
      <p:ext uri="{BB962C8B-B14F-4D97-AF65-F5344CB8AC3E}">
        <p14:creationId xmlns:p14="http://schemas.microsoft.com/office/powerpoint/2010/main" val="17231715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5" y="901880"/>
            <a:ext cx="10787270" cy="830649"/>
          </a:xfrm>
        </p:spPr>
        <p:txBody>
          <a:bodyPr>
            <a:noAutofit/>
          </a:bodyPr>
          <a:lstStyle/>
          <a:p>
            <a:r>
              <a:rPr lang="en-US" sz="9600" b="1" dirty="0">
                <a:solidFill>
                  <a:schemeClr val="bg1"/>
                </a:solidFill>
              </a:rPr>
              <a:t>THANK YOU</a:t>
            </a:r>
          </a:p>
        </p:txBody>
      </p:sp>
      <p:pic>
        <p:nvPicPr>
          <p:cNvPr id="11" name="Graphic 10" descr="User" title="Icon - Presenter Name">
            <a:extLst>
              <a:ext uri="{FF2B5EF4-FFF2-40B4-BE49-F238E27FC236}">
                <a16:creationId xmlns:a16="http://schemas.microsoft.com/office/drawing/2014/main" id="{CB7DE048-B12A-41D3-B89F-B56544FA94F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308371" y="3061212"/>
            <a:ext cx="558449" cy="558449"/>
          </a:xfrm>
          <a:prstGeom prst="rect">
            <a:avLst/>
          </a:prstGeom>
        </p:spPr>
      </p:pic>
      <p:sp>
        <p:nvSpPr>
          <p:cNvPr id="14" name="Subtitle 2">
            <a:extLst>
              <a:ext uri="{FF2B5EF4-FFF2-40B4-BE49-F238E27FC236}">
                <a16:creationId xmlns:a16="http://schemas.microsoft.com/office/drawing/2014/main" id="{A62C97B6-F2B5-4806-AB83-0CC32DF096AE}"/>
              </a:ext>
            </a:extLst>
          </p:cNvPr>
          <p:cNvSpPr txBox="1">
            <a:spLocks/>
          </p:cNvSpPr>
          <p:nvPr/>
        </p:nvSpPr>
        <p:spPr>
          <a:xfrm>
            <a:off x="5103215" y="3061213"/>
            <a:ext cx="3345046" cy="55844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lang="en-US" sz="1800" spc="300" dirty="0">
                <a:latin typeface="+mj-lt"/>
                <a:cs typeface="Gill Sans" panose="020B0502020104020203" pitchFamily="34" charset="-79"/>
              </a:rPr>
              <a:t>Sanket Bhosale</a:t>
            </a:r>
            <a:endParaRPr kumimoji="0" lang="en-US" sz="1800" u="none" strike="noStrike" kern="1200" cap="none" spc="300" normalizeH="0" baseline="0" noProof="0" dirty="0">
              <a:ln>
                <a:noFill/>
              </a:ln>
              <a:effectLst/>
              <a:uLnTx/>
              <a:uFillTx/>
              <a:latin typeface="+mj-lt"/>
              <a:cs typeface="Gill Sans" panose="020B0502020104020203" pitchFamily="34" charset="-79"/>
            </a:endParaRPr>
          </a:p>
        </p:txBody>
      </p:sp>
      <p:pic>
        <p:nvPicPr>
          <p:cNvPr id="2" name="Content Placeholder 2">
            <a:extLst>
              <a:ext uri="{FF2B5EF4-FFF2-40B4-BE49-F238E27FC236}">
                <a16:creationId xmlns:a16="http://schemas.microsoft.com/office/drawing/2014/main" id="{4F06D1CC-B5DB-EB72-B94D-968428DDF8C4}"/>
              </a:ext>
            </a:extLst>
          </p:cNvPr>
          <p:cNvPicPr>
            <a:picLocks noChangeAspect="1"/>
          </p:cNvPicPr>
          <p:nvPr/>
        </p:nvPicPr>
        <p:blipFill>
          <a:blip r:embed="rId5"/>
          <a:stretch>
            <a:fillRect/>
          </a:stretch>
        </p:blipFill>
        <p:spPr>
          <a:xfrm>
            <a:off x="2691441" y="795699"/>
            <a:ext cx="6633713" cy="4833540"/>
          </a:xfrm>
          <a:prstGeom prst="rect">
            <a:avLst/>
          </a:prstGeom>
        </p:spPr>
      </p:pic>
    </p:spTree>
    <p:extLst>
      <p:ext uri="{BB962C8B-B14F-4D97-AF65-F5344CB8AC3E}">
        <p14:creationId xmlns:p14="http://schemas.microsoft.com/office/powerpoint/2010/main" val="927727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C2E478F-E849-4A8C-AF1F-CBCC78A7CBFA}" type="slidenum">
              <a:rPr lang="en-US" smtClean="0"/>
              <a:t>2</a:t>
            </a:fld>
            <a:endParaRPr lang="en-US" dirty="0"/>
          </a:p>
        </p:txBody>
      </p:sp>
      <p:sp>
        <p:nvSpPr>
          <p:cNvPr id="7" name="Rectangle 6">
            <a:extLst>
              <a:ext uri="{FF2B5EF4-FFF2-40B4-BE49-F238E27FC236}">
                <a16:creationId xmlns:a16="http://schemas.microsoft.com/office/drawing/2014/main" id="{5CD13C53-BFC7-033F-ACF1-C14E928C76F6}"/>
              </a:ext>
            </a:extLst>
          </p:cNvPr>
          <p:cNvSpPr/>
          <p:nvPr/>
        </p:nvSpPr>
        <p:spPr>
          <a:xfrm>
            <a:off x="606751" y="341511"/>
            <a:ext cx="11006984" cy="659154"/>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10773" y="249945"/>
            <a:ext cx="11002962" cy="823913"/>
          </a:xfrm>
        </p:spPr>
        <p:txBody>
          <a:bodyPr>
            <a:noAutofit/>
          </a:bodyPr>
          <a:lstStyle/>
          <a:p>
            <a:pPr algn="l"/>
            <a:r>
              <a:rPr lang="en-US" sz="4000" cap="none"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Rounded MT Bold" panose="020F0704030504030204" pitchFamily="34" charset="0"/>
              </a:rPr>
              <a:t>Objective</a:t>
            </a:r>
          </a:p>
        </p:txBody>
      </p:sp>
      <p:sp>
        <p:nvSpPr>
          <p:cNvPr id="8" name="TextBox 7">
            <a:extLst>
              <a:ext uri="{FF2B5EF4-FFF2-40B4-BE49-F238E27FC236}">
                <a16:creationId xmlns:a16="http://schemas.microsoft.com/office/drawing/2014/main" id="{D069C705-9565-B064-9574-8C815140957C}"/>
              </a:ext>
            </a:extLst>
          </p:cNvPr>
          <p:cNvSpPr txBox="1"/>
          <p:nvPr/>
        </p:nvSpPr>
        <p:spPr>
          <a:xfrm>
            <a:off x="1786070" y="5315484"/>
            <a:ext cx="794759" cy="1015663"/>
          </a:xfrm>
          <a:prstGeom prst="rect">
            <a:avLst/>
          </a:prstGeom>
          <a:noFill/>
        </p:spPr>
        <p:txBody>
          <a:bodyPr wrap="square" rtlCol="0">
            <a:spAutoFit/>
          </a:bodyPr>
          <a:lstStyle/>
          <a:p>
            <a:r>
              <a:rPr lang="en-US" sz="6000" dirty="0">
                <a:solidFill>
                  <a:schemeClr val="bg1"/>
                </a:solidFill>
              </a:rPr>
              <a:t>3</a:t>
            </a:r>
            <a:endParaRPr lang="en-IN" sz="6000" dirty="0">
              <a:solidFill>
                <a:schemeClr val="bg1"/>
              </a:solidFill>
            </a:endParaRPr>
          </a:p>
        </p:txBody>
      </p:sp>
      <p:sp>
        <p:nvSpPr>
          <p:cNvPr id="10" name="TextBox 9">
            <a:extLst>
              <a:ext uri="{FF2B5EF4-FFF2-40B4-BE49-F238E27FC236}">
                <a16:creationId xmlns:a16="http://schemas.microsoft.com/office/drawing/2014/main" id="{DE4F6A2C-0A26-DE12-B3CC-52F1A1E752F5}"/>
              </a:ext>
            </a:extLst>
          </p:cNvPr>
          <p:cNvSpPr txBox="1"/>
          <p:nvPr/>
        </p:nvSpPr>
        <p:spPr>
          <a:xfrm>
            <a:off x="490281" y="1284593"/>
            <a:ext cx="11211438" cy="879280"/>
          </a:xfrm>
          <a:prstGeom prst="rect">
            <a:avLst/>
          </a:prstGeom>
          <a:noFill/>
        </p:spPr>
        <p:txBody>
          <a:bodyPr wrap="square">
            <a:spAutoFit/>
          </a:bodyPr>
          <a:lstStyle/>
          <a:p>
            <a:pPr algn="l">
              <a:lnSpc>
                <a:spcPct val="150000"/>
              </a:lnSpc>
            </a:pPr>
            <a:r>
              <a:rPr lang="en-US" i="1" dirty="0">
                <a:solidFill>
                  <a:srgbClr val="374151"/>
                </a:solidFill>
                <a:latin typeface="Söhne"/>
              </a:rPr>
              <a:t>The objective of the project is to use MySQL to analyze the data of a movie rental store for further growth  and improved business</a:t>
            </a:r>
            <a:r>
              <a:rPr lang="en-US" b="1" i="1" dirty="0">
                <a:solidFill>
                  <a:srgbClr val="374151"/>
                </a:solidFill>
                <a:latin typeface="Söhne"/>
              </a:rPr>
              <a:t>.</a:t>
            </a:r>
            <a:endParaRPr lang="en-US" i="1" u="sng" dirty="0">
              <a:latin typeface="Algerian" panose="04020705040A02060702" pitchFamily="82" charset="0"/>
              <a:cs typeface="72 Black" panose="020B0A04030603020204" pitchFamily="34" charset="0"/>
            </a:endParaRPr>
          </a:p>
        </p:txBody>
      </p:sp>
      <p:sp>
        <p:nvSpPr>
          <p:cNvPr id="11" name="Title 2">
            <a:extLst>
              <a:ext uri="{FF2B5EF4-FFF2-40B4-BE49-F238E27FC236}">
                <a16:creationId xmlns:a16="http://schemas.microsoft.com/office/drawing/2014/main" id="{D5FC1681-3D87-EA52-78B9-8FB7981442E4}"/>
              </a:ext>
            </a:extLst>
          </p:cNvPr>
          <p:cNvSpPr txBox="1">
            <a:spLocks/>
          </p:cNvSpPr>
          <p:nvPr/>
        </p:nvSpPr>
        <p:spPr>
          <a:xfrm>
            <a:off x="546307" y="2275582"/>
            <a:ext cx="11002962" cy="648137"/>
          </a:xfrm>
          <a:prstGeom prst="rect">
            <a:avLst/>
          </a:prstGeom>
          <a:solidFill>
            <a:srgbClr val="E99757"/>
          </a:solidFill>
        </p:spPr>
        <p:txBody>
          <a:bodyPr vert="horz" lIns="91440" tIns="45720" rIns="91440" bIns="45720" rtlCol="0" anchor="ctr">
            <a:noAutofit/>
          </a:bodyPr>
          <a:lst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a:lstStyle>
          <a:p>
            <a:pPr algn="l"/>
            <a:r>
              <a:rPr lang="en-US" sz="4000" cap="none"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Rounded MT Bold" panose="020F0704030504030204" pitchFamily="34" charset="0"/>
              </a:rPr>
              <a:t>Introduction</a:t>
            </a:r>
          </a:p>
        </p:txBody>
      </p:sp>
      <p:sp>
        <p:nvSpPr>
          <p:cNvPr id="14" name="TextBox 13">
            <a:extLst>
              <a:ext uri="{FF2B5EF4-FFF2-40B4-BE49-F238E27FC236}">
                <a16:creationId xmlns:a16="http://schemas.microsoft.com/office/drawing/2014/main" id="{4D657494-641A-A3AC-BBF4-C5AF4E4BA52B}"/>
              </a:ext>
            </a:extLst>
          </p:cNvPr>
          <p:cNvSpPr txBox="1"/>
          <p:nvPr/>
        </p:nvSpPr>
        <p:spPr>
          <a:xfrm>
            <a:off x="498095" y="2923719"/>
            <a:ext cx="11211438" cy="2784737"/>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i="1" dirty="0">
                <a:solidFill>
                  <a:srgbClr val="3C4043"/>
                </a:solidFill>
                <a:latin typeface="+mj-lt"/>
              </a:rPr>
              <a:t>Movie on Rent is a chain of movie rental stores operating in a certain country .It has a vast of collection of movies in DVD and Blue Ray disc formats.</a:t>
            </a:r>
          </a:p>
          <a:p>
            <a:pPr marL="285750" indent="-285750">
              <a:lnSpc>
                <a:spcPct val="200000"/>
              </a:lnSpc>
              <a:buFont typeface="Arial" panose="020B0604020202020204" pitchFamily="34" charset="0"/>
              <a:buChar char="•"/>
            </a:pPr>
            <a:r>
              <a:rPr lang="en-US" i="1" dirty="0">
                <a:solidFill>
                  <a:srgbClr val="3C4043"/>
                </a:solidFill>
                <a:latin typeface="+mj-lt"/>
              </a:rPr>
              <a:t>The management of the company wants to analyze what kind of movies are most often rented, which genres they belong to and which actors appeared in them .It will help the management to stock up the inventory as per audience preferences for improved business.</a:t>
            </a:r>
          </a:p>
        </p:txBody>
      </p:sp>
    </p:spTree>
    <p:extLst>
      <p:ext uri="{BB962C8B-B14F-4D97-AF65-F5344CB8AC3E}">
        <p14:creationId xmlns:p14="http://schemas.microsoft.com/office/powerpoint/2010/main" val="37056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187AF9-40AD-3B79-CDD8-B3CBB5FBAE03}"/>
              </a:ext>
            </a:extLst>
          </p:cNvPr>
          <p:cNvSpPr>
            <a:spLocks noGrp="1"/>
          </p:cNvSpPr>
          <p:nvPr>
            <p:ph type="sldNum" sz="quarter" idx="12"/>
          </p:nvPr>
        </p:nvSpPr>
        <p:spPr/>
        <p:txBody>
          <a:bodyPr/>
          <a:lstStyle/>
          <a:p>
            <a:fld id="{8C2E478F-E849-4A8C-AF1F-CBCC78A7CBFA}" type="slidenum">
              <a:rPr lang="en-US" smtClean="0"/>
              <a:t>3</a:t>
            </a:fld>
            <a:endParaRPr lang="en-US" dirty="0"/>
          </a:p>
        </p:txBody>
      </p:sp>
      <p:sp>
        <p:nvSpPr>
          <p:cNvPr id="3" name="Title 2">
            <a:extLst>
              <a:ext uri="{FF2B5EF4-FFF2-40B4-BE49-F238E27FC236}">
                <a16:creationId xmlns:a16="http://schemas.microsoft.com/office/drawing/2014/main" id="{9D73C43A-BFC0-3BA5-B1A2-80C7CABF52E4}"/>
              </a:ext>
            </a:extLst>
          </p:cNvPr>
          <p:cNvSpPr>
            <a:spLocks noGrp="1"/>
          </p:cNvSpPr>
          <p:nvPr>
            <p:ph type="title"/>
          </p:nvPr>
        </p:nvSpPr>
        <p:spPr>
          <a:xfrm>
            <a:off x="594519" y="24572"/>
            <a:ext cx="11002962" cy="656915"/>
          </a:xfrm>
          <a:solidFill>
            <a:schemeClr val="accent2"/>
          </a:solidFill>
        </p:spPr>
        <p:txBody>
          <a:bodyPr/>
          <a:lstStyle/>
          <a:p>
            <a:r>
              <a:rPr lang="en-US" b="1" dirty="0">
                <a:latin typeface="Aparajita" panose="02020603050405020304" pitchFamily="18" charset="0"/>
                <a:cs typeface="Aparajita" panose="02020603050405020304" pitchFamily="18" charset="0"/>
              </a:rPr>
              <a:t>Sakila database schema diagram (er diagram)</a:t>
            </a:r>
            <a:endParaRPr lang="en-IN" b="1" dirty="0">
              <a:latin typeface="Aparajita" panose="02020603050405020304" pitchFamily="18" charset="0"/>
              <a:cs typeface="Aparajita" panose="02020603050405020304" pitchFamily="18" charset="0"/>
            </a:endParaRPr>
          </a:p>
        </p:txBody>
      </p:sp>
      <p:pic>
        <p:nvPicPr>
          <p:cNvPr id="6" name="Content Placeholder 5">
            <a:extLst>
              <a:ext uri="{FF2B5EF4-FFF2-40B4-BE49-F238E27FC236}">
                <a16:creationId xmlns:a16="http://schemas.microsoft.com/office/drawing/2014/main" id="{CDACA097-D14C-3EAF-AEAE-3FF1C48F831F}"/>
              </a:ext>
            </a:extLst>
          </p:cNvPr>
          <p:cNvPicPr>
            <a:picLocks noGrp="1" noChangeAspect="1"/>
          </p:cNvPicPr>
          <p:nvPr>
            <p:ph idx="1"/>
          </p:nvPr>
        </p:nvPicPr>
        <p:blipFill>
          <a:blip r:embed="rId2"/>
          <a:stretch>
            <a:fillRect/>
          </a:stretch>
        </p:blipFill>
        <p:spPr>
          <a:xfrm>
            <a:off x="0" y="873057"/>
            <a:ext cx="12192000" cy="5984943"/>
          </a:xfrm>
        </p:spPr>
      </p:pic>
    </p:spTree>
    <p:extLst>
      <p:ext uri="{BB962C8B-B14F-4D97-AF65-F5344CB8AC3E}">
        <p14:creationId xmlns:p14="http://schemas.microsoft.com/office/powerpoint/2010/main" val="3198952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87FD8ED-45E3-65DF-2878-6ECDC356A89B}"/>
              </a:ext>
            </a:extLst>
          </p:cNvPr>
          <p:cNvPicPr>
            <a:picLocks noChangeAspect="1"/>
          </p:cNvPicPr>
          <p:nvPr/>
        </p:nvPicPr>
        <p:blipFill>
          <a:blip r:embed="rId2"/>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15DF3129-6D21-EE42-D3AC-506499CA96B1}"/>
              </a:ext>
            </a:extLst>
          </p:cNvPr>
          <p:cNvSpPr/>
          <p:nvPr/>
        </p:nvSpPr>
        <p:spPr>
          <a:xfrm>
            <a:off x="0" y="24572"/>
            <a:ext cx="12265152" cy="6858000"/>
          </a:xfrm>
          <a:prstGeom prst="rect">
            <a:avLst/>
          </a:prstGeom>
          <a:solidFill>
            <a:schemeClr val="lt1">
              <a:alpha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pic>
        <p:nvPicPr>
          <p:cNvPr id="6" name="Picture 5" hidden="1">
            <a:extLst>
              <a:ext uri="{FF2B5EF4-FFF2-40B4-BE49-F238E27FC236}">
                <a16:creationId xmlns:a16="http://schemas.microsoft.com/office/drawing/2014/main" id="{8D2C8877-3166-128E-A0A2-923A7B08220D}"/>
              </a:ext>
            </a:extLst>
          </p:cNvPr>
          <p:cNvPicPr>
            <a:picLocks noChangeAspect="1"/>
          </p:cNvPicPr>
          <p:nvPr/>
        </p:nvPicPr>
        <p:blipFill>
          <a:blip r:embed="rId3"/>
          <a:stretch>
            <a:fillRect/>
          </a:stretch>
        </p:blipFill>
        <p:spPr>
          <a:xfrm>
            <a:off x="0" y="0"/>
            <a:ext cx="12192000" cy="6858000"/>
          </a:xfrm>
          <a:prstGeom prst="rect">
            <a:avLst/>
          </a:prstGeom>
        </p:spPr>
      </p:pic>
      <p:sp>
        <p:nvSpPr>
          <p:cNvPr id="7" name="Rectangle 6" hidden="1">
            <a:extLst>
              <a:ext uri="{FF2B5EF4-FFF2-40B4-BE49-F238E27FC236}">
                <a16:creationId xmlns:a16="http://schemas.microsoft.com/office/drawing/2014/main" id="{63D9909B-4457-6656-2794-FBA4F5A7D8A5}"/>
              </a:ext>
            </a:extLst>
          </p:cNvPr>
          <p:cNvSpPr/>
          <p:nvPr/>
        </p:nvSpPr>
        <p:spPr>
          <a:xfrm>
            <a:off x="0" y="-24572"/>
            <a:ext cx="12192000" cy="6882572"/>
          </a:xfrm>
          <a:prstGeom prst="rect">
            <a:avLst/>
          </a:prstGeom>
          <a:solidFill>
            <a:schemeClr val="lt1">
              <a:alpha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 name="Slide Number Placeholder 1">
            <a:extLst>
              <a:ext uri="{FF2B5EF4-FFF2-40B4-BE49-F238E27FC236}">
                <a16:creationId xmlns:a16="http://schemas.microsoft.com/office/drawing/2014/main" id="{4DEA4583-88B8-F078-3480-A2414EEF3C72}"/>
              </a:ext>
            </a:extLst>
          </p:cNvPr>
          <p:cNvSpPr>
            <a:spLocks noGrp="1"/>
          </p:cNvSpPr>
          <p:nvPr>
            <p:ph type="sldNum" sz="quarter" idx="12"/>
          </p:nvPr>
        </p:nvSpPr>
        <p:spPr/>
        <p:txBody>
          <a:bodyPr/>
          <a:lstStyle/>
          <a:p>
            <a:fld id="{8C2E478F-E849-4A8C-AF1F-CBCC78A7CBFA}" type="slidenum">
              <a:rPr lang="en-US" smtClean="0"/>
              <a:t>4</a:t>
            </a:fld>
            <a:endParaRPr lang="en-US" dirty="0"/>
          </a:p>
        </p:txBody>
      </p:sp>
      <p:sp>
        <p:nvSpPr>
          <p:cNvPr id="3" name="Title 2">
            <a:extLst>
              <a:ext uri="{FF2B5EF4-FFF2-40B4-BE49-F238E27FC236}">
                <a16:creationId xmlns:a16="http://schemas.microsoft.com/office/drawing/2014/main" id="{35F510D5-C4DB-5D91-E9BE-CEC9612CC1E2}"/>
              </a:ext>
            </a:extLst>
          </p:cNvPr>
          <p:cNvSpPr>
            <a:spLocks noGrp="1"/>
          </p:cNvSpPr>
          <p:nvPr>
            <p:ph type="title"/>
          </p:nvPr>
        </p:nvSpPr>
        <p:spPr/>
        <p:txBody>
          <a:bodyPr/>
          <a:lstStyle/>
          <a:p>
            <a:r>
              <a:rPr lang="en-US" dirty="0">
                <a:latin typeface="Algerian" panose="04020705040A02060702" pitchFamily="82" charset="0"/>
              </a:rPr>
              <a:t>tASKS</a:t>
            </a:r>
            <a:endParaRPr lang="en-IN" dirty="0">
              <a:latin typeface="Algerian" panose="04020705040A02060702" pitchFamily="82" charset="0"/>
            </a:endParaRPr>
          </a:p>
        </p:txBody>
      </p:sp>
      <p:sp>
        <p:nvSpPr>
          <p:cNvPr id="4" name="Content Placeholder 3">
            <a:extLst>
              <a:ext uri="{FF2B5EF4-FFF2-40B4-BE49-F238E27FC236}">
                <a16:creationId xmlns:a16="http://schemas.microsoft.com/office/drawing/2014/main" id="{54AA410B-8146-AB01-45CA-18DE683135AB}"/>
              </a:ext>
            </a:extLst>
          </p:cNvPr>
          <p:cNvSpPr>
            <a:spLocks noGrp="1"/>
          </p:cNvSpPr>
          <p:nvPr>
            <p:ph idx="1"/>
          </p:nvPr>
        </p:nvSpPr>
        <p:spPr>
          <a:xfrm>
            <a:off x="594519" y="1874520"/>
            <a:ext cx="5501481" cy="3456605"/>
          </a:xfrm>
        </p:spPr>
        <p:txBody>
          <a:bodyPr/>
          <a:lstStyle/>
          <a:p>
            <a:r>
              <a:rPr lang="en-US" dirty="0"/>
              <a:t>In this task the first name and last name are in two different columns. So, we need to join them and display them as a single name.</a:t>
            </a:r>
          </a:p>
          <a:p>
            <a:r>
              <a:rPr lang="en-US" dirty="0"/>
              <a:t>In this task , we used </a:t>
            </a:r>
            <a:r>
              <a:rPr lang="en-US" b="1" dirty="0"/>
              <a:t>‘concat’ </a:t>
            </a:r>
            <a:r>
              <a:rPr lang="en-US" dirty="0"/>
              <a:t>method to combine first and last name. </a:t>
            </a:r>
          </a:p>
          <a:p>
            <a:r>
              <a:rPr lang="en-US" dirty="0"/>
              <a:t>We got a total of </a:t>
            </a:r>
            <a:r>
              <a:rPr lang="en-US" b="1" dirty="0"/>
              <a:t>200 </a:t>
            </a:r>
            <a:r>
              <a:rPr lang="en-US" dirty="0"/>
              <a:t>actors names in this list.</a:t>
            </a:r>
          </a:p>
        </p:txBody>
      </p:sp>
      <p:sp>
        <p:nvSpPr>
          <p:cNvPr id="5" name="Text Placeholder 4">
            <a:extLst>
              <a:ext uri="{FF2B5EF4-FFF2-40B4-BE49-F238E27FC236}">
                <a16:creationId xmlns:a16="http://schemas.microsoft.com/office/drawing/2014/main" id="{8EADC547-E5EC-45C9-8616-798CFCA41711}"/>
              </a:ext>
            </a:extLst>
          </p:cNvPr>
          <p:cNvSpPr>
            <a:spLocks noGrp="1"/>
          </p:cNvSpPr>
          <p:nvPr>
            <p:ph type="body" sz="quarter" idx="32"/>
          </p:nvPr>
        </p:nvSpPr>
        <p:spPr>
          <a:xfrm>
            <a:off x="594519" y="1189038"/>
            <a:ext cx="11002962" cy="685482"/>
          </a:xfrm>
        </p:spPr>
        <p:txBody>
          <a:bodyPr/>
          <a:lstStyle/>
          <a:p>
            <a:pPr algn="l"/>
            <a:r>
              <a:rPr lang="en-US" sz="2400" spc="0" dirty="0"/>
              <a:t>Task-1:-Display the full names of actors available in the database</a:t>
            </a:r>
            <a:endParaRPr lang="en-IN" sz="2400" spc="0" dirty="0"/>
          </a:p>
        </p:txBody>
      </p:sp>
      <p:pic>
        <p:nvPicPr>
          <p:cNvPr id="9" name="Picture 8">
            <a:extLst>
              <a:ext uri="{FF2B5EF4-FFF2-40B4-BE49-F238E27FC236}">
                <a16:creationId xmlns:a16="http://schemas.microsoft.com/office/drawing/2014/main" id="{F0DE500C-08F6-7E80-8539-93F3F56B436A}"/>
              </a:ext>
            </a:extLst>
          </p:cNvPr>
          <p:cNvPicPr>
            <a:picLocks noChangeAspect="1"/>
          </p:cNvPicPr>
          <p:nvPr/>
        </p:nvPicPr>
        <p:blipFill>
          <a:blip r:embed="rId4"/>
          <a:stretch>
            <a:fillRect/>
          </a:stretch>
        </p:blipFill>
        <p:spPr>
          <a:xfrm>
            <a:off x="6636941" y="1760053"/>
            <a:ext cx="5257800" cy="771525"/>
          </a:xfrm>
          <a:prstGeom prst="rect">
            <a:avLst/>
          </a:prstGeom>
          <a:solidFill>
            <a:srgbClr val="00B050"/>
          </a:solidFill>
        </p:spPr>
      </p:pic>
      <p:pic>
        <p:nvPicPr>
          <p:cNvPr id="11" name="Picture 10">
            <a:extLst>
              <a:ext uri="{FF2B5EF4-FFF2-40B4-BE49-F238E27FC236}">
                <a16:creationId xmlns:a16="http://schemas.microsoft.com/office/drawing/2014/main" id="{EF2CF071-C745-9738-D263-F06BB1289506}"/>
              </a:ext>
            </a:extLst>
          </p:cNvPr>
          <p:cNvPicPr>
            <a:picLocks noChangeAspect="1"/>
          </p:cNvPicPr>
          <p:nvPr/>
        </p:nvPicPr>
        <p:blipFill>
          <a:blip r:embed="rId5"/>
          <a:stretch>
            <a:fillRect/>
          </a:stretch>
        </p:blipFill>
        <p:spPr>
          <a:xfrm>
            <a:off x="7904540" y="2543715"/>
            <a:ext cx="1795663" cy="3645089"/>
          </a:xfrm>
          <a:prstGeom prst="rect">
            <a:avLst/>
          </a:prstGeom>
        </p:spPr>
      </p:pic>
    </p:spTree>
    <p:extLst>
      <p:ext uri="{BB962C8B-B14F-4D97-AF65-F5344CB8AC3E}">
        <p14:creationId xmlns:p14="http://schemas.microsoft.com/office/powerpoint/2010/main" val="1797879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DCFA71-5BA9-9948-246E-C2A5FEEFE294}"/>
              </a:ext>
            </a:extLst>
          </p:cNvPr>
          <p:cNvPicPr>
            <a:picLocks noChangeAspect="1"/>
          </p:cNvPicPr>
          <p:nvPr/>
        </p:nvPicPr>
        <p:blipFill>
          <a:blip r:embed="rId2"/>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631611DD-2371-2601-0421-AF124E99E614}"/>
              </a:ext>
            </a:extLst>
          </p:cNvPr>
          <p:cNvSpPr/>
          <p:nvPr/>
        </p:nvSpPr>
        <p:spPr>
          <a:xfrm>
            <a:off x="0" y="8626"/>
            <a:ext cx="12192000" cy="6858000"/>
          </a:xfrm>
          <a:prstGeom prst="rect">
            <a:avLst/>
          </a:prstGeom>
          <a:solidFill>
            <a:schemeClr val="bg1">
              <a:alpha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2" name="Slide Number Placeholder 1">
            <a:extLst>
              <a:ext uri="{FF2B5EF4-FFF2-40B4-BE49-F238E27FC236}">
                <a16:creationId xmlns:a16="http://schemas.microsoft.com/office/drawing/2014/main" id="{527DF873-6BF5-BD5C-6789-8E82E92AF82B}"/>
              </a:ext>
            </a:extLst>
          </p:cNvPr>
          <p:cNvSpPr>
            <a:spLocks noGrp="1"/>
          </p:cNvSpPr>
          <p:nvPr>
            <p:ph type="sldNum" sz="quarter" idx="12"/>
          </p:nvPr>
        </p:nvSpPr>
        <p:spPr/>
        <p:txBody>
          <a:bodyPr/>
          <a:lstStyle/>
          <a:p>
            <a:fld id="{8C2E478F-E849-4A8C-AF1F-CBCC78A7CBFA}" type="slidenum">
              <a:rPr lang="en-US" smtClean="0"/>
              <a:t>5</a:t>
            </a:fld>
            <a:endParaRPr lang="en-US" dirty="0"/>
          </a:p>
        </p:txBody>
      </p:sp>
      <p:sp>
        <p:nvSpPr>
          <p:cNvPr id="4" name="Content Placeholder 3">
            <a:extLst>
              <a:ext uri="{FF2B5EF4-FFF2-40B4-BE49-F238E27FC236}">
                <a16:creationId xmlns:a16="http://schemas.microsoft.com/office/drawing/2014/main" id="{77363376-0DF6-E29B-2B66-E8782A7E4AD0}"/>
              </a:ext>
            </a:extLst>
          </p:cNvPr>
          <p:cNvSpPr>
            <a:spLocks noGrp="1"/>
          </p:cNvSpPr>
          <p:nvPr>
            <p:ph idx="1"/>
          </p:nvPr>
        </p:nvSpPr>
        <p:spPr>
          <a:xfrm>
            <a:off x="594519" y="1646762"/>
            <a:ext cx="4521727" cy="4176517"/>
          </a:xfrm>
        </p:spPr>
        <p:txBody>
          <a:bodyPr/>
          <a:lstStyle/>
          <a:p>
            <a:r>
              <a:rPr lang="en-US" dirty="0"/>
              <a:t>In task 2.1, we got a total of 128 rows in output.</a:t>
            </a:r>
          </a:p>
          <a:p>
            <a:r>
              <a:rPr lang="en-IN" b="1" i="0" u="none" strike="noStrike" dirty="0">
                <a:solidFill>
                  <a:srgbClr val="000000"/>
                </a:solidFill>
                <a:effectLst/>
              </a:rPr>
              <a:t>PENELOPE, JULIA, and KENNETH</a:t>
            </a:r>
            <a:r>
              <a:rPr lang="en-IN" b="1" dirty="0"/>
              <a:t> </a:t>
            </a:r>
            <a:r>
              <a:rPr lang="en-IN" dirty="0"/>
              <a:t>are the most repeated names in the database which is around 4 times.</a:t>
            </a:r>
          </a:p>
          <a:p>
            <a:r>
              <a:rPr lang="en-IN" dirty="0"/>
              <a:t>In task 2.2, we got a total of </a:t>
            </a:r>
            <a:r>
              <a:rPr lang="en-IN" b="1" dirty="0"/>
              <a:t>76</a:t>
            </a:r>
            <a:r>
              <a:rPr lang="en-IN" dirty="0"/>
              <a:t> unique first names which is repeated only once. </a:t>
            </a:r>
          </a:p>
        </p:txBody>
      </p:sp>
      <p:sp>
        <p:nvSpPr>
          <p:cNvPr id="5" name="Text Placeholder 4">
            <a:extLst>
              <a:ext uri="{FF2B5EF4-FFF2-40B4-BE49-F238E27FC236}">
                <a16:creationId xmlns:a16="http://schemas.microsoft.com/office/drawing/2014/main" id="{C8DFBFC4-1AE0-3173-C2D2-B423502F2CFC}"/>
              </a:ext>
            </a:extLst>
          </p:cNvPr>
          <p:cNvSpPr>
            <a:spLocks noGrp="1"/>
          </p:cNvSpPr>
          <p:nvPr>
            <p:ph type="body" sz="quarter" idx="32"/>
          </p:nvPr>
        </p:nvSpPr>
        <p:spPr>
          <a:xfrm>
            <a:off x="594519" y="136733"/>
            <a:ext cx="11002962" cy="1863712"/>
          </a:xfrm>
        </p:spPr>
        <p:txBody>
          <a:bodyPr/>
          <a:lstStyle/>
          <a:p>
            <a:pPr algn="l"/>
            <a:r>
              <a:rPr lang="en-US" spc="0" dirty="0"/>
              <a:t>Task 2.1:- Display the number of times each first name appears in database.</a:t>
            </a:r>
          </a:p>
          <a:p>
            <a:pPr algn="l"/>
            <a:r>
              <a:rPr lang="en-US" spc="0" dirty="0"/>
              <a:t>Task-2.2:- What is the count of actors that have unique first name in the database. Display the first name of all these actors</a:t>
            </a:r>
            <a:endParaRPr lang="en-IN" spc="0" dirty="0"/>
          </a:p>
        </p:txBody>
      </p:sp>
      <p:pic>
        <p:nvPicPr>
          <p:cNvPr id="11" name="Picture 10">
            <a:extLst>
              <a:ext uri="{FF2B5EF4-FFF2-40B4-BE49-F238E27FC236}">
                <a16:creationId xmlns:a16="http://schemas.microsoft.com/office/drawing/2014/main" id="{F0823AAE-94E9-2EB3-1E4C-840340EAA217}"/>
              </a:ext>
            </a:extLst>
          </p:cNvPr>
          <p:cNvPicPr>
            <a:picLocks noChangeAspect="1"/>
          </p:cNvPicPr>
          <p:nvPr/>
        </p:nvPicPr>
        <p:blipFill>
          <a:blip r:embed="rId3"/>
          <a:stretch>
            <a:fillRect/>
          </a:stretch>
        </p:blipFill>
        <p:spPr>
          <a:xfrm>
            <a:off x="6295912" y="1513797"/>
            <a:ext cx="3333750" cy="1076325"/>
          </a:xfrm>
          <a:prstGeom prst="rect">
            <a:avLst/>
          </a:prstGeom>
        </p:spPr>
      </p:pic>
      <p:pic>
        <p:nvPicPr>
          <p:cNvPr id="14" name="Picture 13">
            <a:extLst>
              <a:ext uri="{FF2B5EF4-FFF2-40B4-BE49-F238E27FC236}">
                <a16:creationId xmlns:a16="http://schemas.microsoft.com/office/drawing/2014/main" id="{115DE21B-5F75-8685-91A7-AF5127120F21}"/>
              </a:ext>
            </a:extLst>
          </p:cNvPr>
          <p:cNvPicPr>
            <a:picLocks noChangeAspect="1"/>
          </p:cNvPicPr>
          <p:nvPr/>
        </p:nvPicPr>
        <p:blipFill>
          <a:blip r:embed="rId4"/>
          <a:stretch>
            <a:fillRect/>
          </a:stretch>
        </p:blipFill>
        <p:spPr>
          <a:xfrm>
            <a:off x="5548199" y="4302267"/>
            <a:ext cx="4446853" cy="934231"/>
          </a:xfrm>
          <a:prstGeom prst="rect">
            <a:avLst/>
          </a:prstGeom>
        </p:spPr>
      </p:pic>
      <p:pic>
        <p:nvPicPr>
          <p:cNvPr id="16" name="Picture 15">
            <a:extLst>
              <a:ext uri="{FF2B5EF4-FFF2-40B4-BE49-F238E27FC236}">
                <a16:creationId xmlns:a16="http://schemas.microsoft.com/office/drawing/2014/main" id="{99A4A677-3D00-BDEE-0380-2DCB6DEA93F7}"/>
              </a:ext>
            </a:extLst>
          </p:cNvPr>
          <p:cNvPicPr>
            <a:picLocks noChangeAspect="1"/>
          </p:cNvPicPr>
          <p:nvPr/>
        </p:nvPicPr>
        <p:blipFill>
          <a:blip r:embed="rId5"/>
          <a:stretch>
            <a:fillRect/>
          </a:stretch>
        </p:blipFill>
        <p:spPr>
          <a:xfrm>
            <a:off x="9995052" y="1221794"/>
            <a:ext cx="1375061" cy="2639063"/>
          </a:xfrm>
          <a:prstGeom prst="rect">
            <a:avLst/>
          </a:prstGeom>
        </p:spPr>
      </p:pic>
      <p:pic>
        <p:nvPicPr>
          <p:cNvPr id="18" name="Picture 17">
            <a:extLst>
              <a:ext uri="{FF2B5EF4-FFF2-40B4-BE49-F238E27FC236}">
                <a16:creationId xmlns:a16="http://schemas.microsoft.com/office/drawing/2014/main" id="{A233327C-F637-8CED-CC27-967F656BBD72}"/>
              </a:ext>
            </a:extLst>
          </p:cNvPr>
          <p:cNvPicPr>
            <a:picLocks noChangeAspect="1"/>
          </p:cNvPicPr>
          <p:nvPr/>
        </p:nvPicPr>
        <p:blipFill>
          <a:blip r:embed="rId6"/>
          <a:stretch>
            <a:fillRect/>
          </a:stretch>
        </p:blipFill>
        <p:spPr>
          <a:xfrm>
            <a:off x="10118351" y="3942272"/>
            <a:ext cx="1251762" cy="2708593"/>
          </a:xfrm>
          <a:prstGeom prst="rect">
            <a:avLst/>
          </a:prstGeom>
        </p:spPr>
      </p:pic>
    </p:spTree>
    <p:extLst>
      <p:ext uri="{BB962C8B-B14F-4D97-AF65-F5344CB8AC3E}">
        <p14:creationId xmlns:p14="http://schemas.microsoft.com/office/powerpoint/2010/main" val="2104924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936D0A-A35D-3BA9-1DFF-497F2207DF54}"/>
              </a:ext>
            </a:extLst>
          </p:cNvPr>
          <p:cNvPicPr>
            <a:picLocks noChangeAspect="1"/>
          </p:cNvPicPr>
          <p:nvPr/>
        </p:nvPicPr>
        <p:blipFill>
          <a:blip r:embed="rId2"/>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8982EDA7-AFB1-C755-64DA-B9BA25DBA2A0}"/>
              </a:ext>
            </a:extLst>
          </p:cNvPr>
          <p:cNvSpPr/>
          <p:nvPr/>
        </p:nvSpPr>
        <p:spPr>
          <a:xfrm>
            <a:off x="0" y="0"/>
            <a:ext cx="12192000" cy="6858000"/>
          </a:xfrm>
          <a:prstGeom prst="rect">
            <a:avLst/>
          </a:prstGeom>
          <a:solidFill>
            <a:schemeClr val="lt1">
              <a:alpha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 name="Slide Number Placeholder 1">
            <a:extLst>
              <a:ext uri="{FF2B5EF4-FFF2-40B4-BE49-F238E27FC236}">
                <a16:creationId xmlns:a16="http://schemas.microsoft.com/office/drawing/2014/main" id="{DCA4DD7D-F685-DB09-0589-5CC157E30032}"/>
              </a:ext>
            </a:extLst>
          </p:cNvPr>
          <p:cNvSpPr>
            <a:spLocks noGrp="1"/>
          </p:cNvSpPr>
          <p:nvPr>
            <p:ph type="sldNum" sz="quarter" idx="12"/>
          </p:nvPr>
        </p:nvSpPr>
        <p:spPr/>
        <p:txBody>
          <a:bodyPr/>
          <a:lstStyle/>
          <a:p>
            <a:fld id="{8C2E478F-E849-4A8C-AF1F-CBCC78A7CBFA}" type="slidenum">
              <a:rPr lang="en-US" smtClean="0"/>
              <a:t>6</a:t>
            </a:fld>
            <a:endParaRPr lang="en-US" dirty="0"/>
          </a:p>
        </p:txBody>
      </p:sp>
      <p:sp>
        <p:nvSpPr>
          <p:cNvPr id="4" name="Content Placeholder 3">
            <a:extLst>
              <a:ext uri="{FF2B5EF4-FFF2-40B4-BE49-F238E27FC236}">
                <a16:creationId xmlns:a16="http://schemas.microsoft.com/office/drawing/2014/main" id="{33B221A1-8D16-ACFD-AFF2-F87040A72EAD}"/>
              </a:ext>
            </a:extLst>
          </p:cNvPr>
          <p:cNvSpPr>
            <a:spLocks noGrp="1"/>
          </p:cNvSpPr>
          <p:nvPr>
            <p:ph idx="1"/>
          </p:nvPr>
        </p:nvSpPr>
        <p:spPr>
          <a:xfrm>
            <a:off x="594519" y="1398777"/>
            <a:ext cx="5501481" cy="4130755"/>
          </a:xfrm>
        </p:spPr>
        <p:txBody>
          <a:bodyPr/>
          <a:lstStyle/>
          <a:p>
            <a:r>
              <a:rPr lang="en-US" dirty="0"/>
              <a:t>In Task 3.1,There are total of 121 rows from the output.  </a:t>
            </a:r>
          </a:p>
          <a:p>
            <a:r>
              <a:rPr lang="en-US" dirty="0"/>
              <a:t>The </a:t>
            </a:r>
            <a:r>
              <a:rPr lang="en-US" b="1" dirty="0"/>
              <a:t>KILMER </a:t>
            </a:r>
            <a:r>
              <a:rPr lang="en-US" dirty="0"/>
              <a:t>is the last_name which is repeated around 5 times.</a:t>
            </a:r>
          </a:p>
          <a:p>
            <a:r>
              <a:rPr lang="en-IN" dirty="0"/>
              <a:t>In task 3.2 </a:t>
            </a:r>
            <a:r>
              <a:rPr lang="en-US" sz="1600" dirty="0"/>
              <a:t>There are 66 unique actors last name in the table</a:t>
            </a:r>
            <a:endParaRPr lang="en-IN" dirty="0"/>
          </a:p>
        </p:txBody>
      </p:sp>
      <p:sp>
        <p:nvSpPr>
          <p:cNvPr id="5" name="Text Placeholder 4">
            <a:extLst>
              <a:ext uri="{FF2B5EF4-FFF2-40B4-BE49-F238E27FC236}">
                <a16:creationId xmlns:a16="http://schemas.microsoft.com/office/drawing/2014/main" id="{F2C90F54-F4EF-0253-D51D-17DBB52A0892}"/>
              </a:ext>
            </a:extLst>
          </p:cNvPr>
          <p:cNvSpPr>
            <a:spLocks noGrp="1"/>
          </p:cNvSpPr>
          <p:nvPr>
            <p:ph type="body" sz="quarter" idx="32"/>
          </p:nvPr>
        </p:nvSpPr>
        <p:spPr>
          <a:xfrm>
            <a:off x="594519" y="205099"/>
            <a:ext cx="11002962" cy="1193677"/>
          </a:xfrm>
        </p:spPr>
        <p:txBody>
          <a:bodyPr/>
          <a:lstStyle/>
          <a:p>
            <a:pPr algn="l"/>
            <a:r>
              <a:rPr lang="en-US" spc="0" dirty="0"/>
              <a:t>Task-3:-Display the number of times each last name appears in the database</a:t>
            </a:r>
          </a:p>
          <a:p>
            <a:pPr algn="l"/>
            <a:r>
              <a:rPr lang="en-US" spc="0" dirty="0"/>
              <a:t>Task-3.2:-Display all unique last names in the database.</a:t>
            </a:r>
            <a:endParaRPr lang="en-IN" spc="0" dirty="0"/>
          </a:p>
        </p:txBody>
      </p:sp>
      <p:pic>
        <p:nvPicPr>
          <p:cNvPr id="7" name="Picture 6">
            <a:extLst>
              <a:ext uri="{FF2B5EF4-FFF2-40B4-BE49-F238E27FC236}">
                <a16:creationId xmlns:a16="http://schemas.microsoft.com/office/drawing/2014/main" id="{327849E7-A43C-A7E0-F185-9F4C6B05CCCA}"/>
              </a:ext>
            </a:extLst>
          </p:cNvPr>
          <p:cNvPicPr>
            <a:picLocks noChangeAspect="1"/>
          </p:cNvPicPr>
          <p:nvPr/>
        </p:nvPicPr>
        <p:blipFill>
          <a:blip r:embed="rId3"/>
          <a:stretch>
            <a:fillRect/>
          </a:stretch>
        </p:blipFill>
        <p:spPr>
          <a:xfrm>
            <a:off x="6690519" y="1053761"/>
            <a:ext cx="3409950" cy="1238250"/>
          </a:xfrm>
          <a:prstGeom prst="rect">
            <a:avLst/>
          </a:prstGeom>
        </p:spPr>
      </p:pic>
      <p:pic>
        <p:nvPicPr>
          <p:cNvPr id="9" name="Picture 8">
            <a:extLst>
              <a:ext uri="{FF2B5EF4-FFF2-40B4-BE49-F238E27FC236}">
                <a16:creationId xmlns:a16="http://schemas.microsoft.com/office/drawing/2014/main" id="{B084E39C-EC9B-D880-6C3B-21767B6DED68}"/>
              </a:ext>
            </a:extLst>
          </p:cNvPr>
          <p:cNvPicPr>
            <a:picLocks noChangeAspect="1"/>
          </p:cNvPicPr>
          <p:nvPr/>
        </p:nvPicPr>
        <p:blipFill>
          <a:blip r:embed="rId4"/>
          <a:stretch>
            <a:fillRect/>
          </a:stretch>
        </p:blipFill>
        <p:spPr>
          <a:xfrm>
            <a:off x="6160921" y="4855537"/>
            <a:ext cx="4239403" cy="940482"/>
          </a:xfrm>
          <a:prstGeom prst="rect">
            <a:avLst/>
          </a:prstGeom>
        </p:spPr>
      </p:pic>
      <p:pic>
        <p:nvPicPr>
          <p:cNvPr id="11" name="Picture 10">
            <a:extLst>
              <a:ext uri="{FF2B5EF4-FFF2-40B4-BE49-F238E27FC236}">
                <a16:creationId xmlns:a16="http://schemas.microsoft.com/office/drawing/2014/main" id="{473D58D5-CD30-FF50-3580-1C9053E81547}"/>
              </a:ext>
            </a:extLst>
          </p:cNvPr>
          <p:cNvPicPr>
            <a:picLocks noChangeAspect="1"/>
          </p:cNvPicPr>
          <p:nvPr/>
        </p:nvPicPr>
        <p:blipFill>
          <a:blip r:embed="rId5"/>
          <a:stretch>
            <a:fillRect/>
          </a:stretch>
        </p:blipFill>
        <p:spPr>
          <a:xfrm>
            <a:off x="10465246" y="170952"/>
            <a:ext cx="1429561" cy="3484555"/>
          </a:xfrm>
          <a:prstGeom prst="rect">
            <a:avLst/>
          </a:prstGeom>
        </p:spPr>
      </p:pic>
      <p:pic>
        <p:nvPicPr>
          <p:cNvPr id="13" name="Picture 12">
            <a:extLst>
              <a:ext uri="{FF2B5EF4-FFF2-40B4-BE49-F238E27FC236}">
                <a16:creationId xmlns:a16="http://schemas.microsoft.com/office/drawing/2014/main" id="{0B3CFE33-7FBA-B309-2BB2-0F01EFEF6067}"/>
              </a:ext>
            </a:extLst>
          </p:cNvPr>
          <p:cNvPicPr>
            <a:picLocks noChangeAspect="1"/>
          </p:cNvPicPr>
          <p:nvPr/>
        </p:nvPicPr>
        <p:blipFill>
          <a:blip r:embed="rId6"/>
          <a:stretch>
            <a:fillRect/>
          </a:stretch>
        </p:blipFill>
        <p:spPr>
          <a:xfrm>
            <a:off x="10465245" y="3827703"/>
            <a:ext cx="1578224" cy="3064444"/>
          </a:xfrm>
          <a:prstGeom prst="rect">
            <a:avLst/>
          </a:prstGeom>
        </p:spPr>
      </p:pic>
    </p:spTree>
    <p:extLst>
      <p:ext uri="{BB962C8B-B14F-4D97-AF65-F5344CB8AC3E}">
        <p14:creationId xmlns:p14="http://schemas.microsoft.com/office/powerpoint/2010/main" val="878673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536CA0D-1CBD-1AD3-EC0B-EBFB1676B662}"/>
              </a:ext>
            </a:extLst>
          </p:cNvPr>
          <p:cNvPicPr>
            <a:picLocks noChangeAspect="1"/>
          </p:cNvPicPr>
          <p:nvPr/>
        </p:nvPicPr>
        <p:blipFill>
          <a:blip r:embed="rId2"/>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55A30A0C-4336-750B-2136-58C58A7E3B1B}"/>
              </a:ext>
            </a:extLst>
          </p:cNvPr>
          <p:cNvSpPr/>
          <p:nvPr/>
        </p:nvSpPr>
        <p:spPr>
          <a:xfrm>
            <a:off x="0" y="0"/>
            <a:ext cx="12192000" cy="6858000"/>
          </a:xfrm>
          <a:prstGeom prst="rect">
            <a:avLst/>
          </a:prstGeom>
          <a:solidFill>
            <a:schemeClr val="lt1">
              <a:alpha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 name="Slide Number Placeholder 1">
            <a:extLst>
              <a:ext uri="{FF2B5EF4-FFF2-40B4-BE49-F238E27FC236}">
                <a16:creationId xmlns:a16="http://schemas.microsoft.com/office/drawing/2014/main" id="{1C79EED5-CEA1-5743-E58B-C16E80CC0400}"/>
              </a:ext>
            </a:extLst>
          </p:cNvPr>
          <p:cNvSpPr>
            <a:spLocks noGrp="1"/>
          </p:cNvSpPr>
          <p:nvPr>
            <p:ph type="sldNum" sz="quarter" idx="12"/>
          </p:nvPr>
        </p:nvSpPr>
        <p:spPr/>
        <p:txBody>
          <a:bodyPr/>
          <a:lstStyle/>
          <a:p>
            <a:fld id="{8C2E478F-E849-4A8C-AF1F-CBCC78A7CBFA}" type="slidenum">
              <a:rPr lang="en-US" smtClean="0"/>
              <a:t>7</a:t>
            </a:fld>
            <a:endParaRPr lang="en-US" dirty="0"/>
          </a:p>
        </p:txBody>
      </p:sp>
      <p:sp>
        <p:nvSpPr>
          <p:cNvPr id="4" name="Content Placeholder 3">
            <a:extLst>
              <a:ext uri="{FF2B5EF4-FFF2-40B4-BE49-F238E27FC236}">
                <a16:creationId xmlns:a16="http://schemas.microsoft.com/office/drawing/2014/main" id="{A2F7DAF5-1ACB-94C6-1491-66246F700E90}"/>
              </a:ext>
            </a:extLst>
          </p:cNvPr>
          <p:cNvSpPr>
            <a:spLocks noGrp="1"/>
          </p:cNvSpPr>
          <p:nvPr>
            <p:ph idx="1"/>
          </p:nvPr>
        </p:nvSpPr>
        <p:spPr>
          <a:xfrm>
            <a:off x="594519" y="1690117"/>
            <a:ext cx="8365384" cy="5052515"/>
          </a:xfrm>
        </p:spPr>
        <p:txBody>
          <a:bodyPr/>
          <a:lstStyle/>
          <a:p>
            <a:r>
              <a:rPr lang="en-US" b="1" dirty="0"/>
              <a:t>In task 4</a:t>
            </a:r>
            <a:r>
              <a:rPr lang="en-US" dirty="0"/>
              <a:t>, we got a total of 195 records with the ratings ‘R’</a:t>
            </a:r>
          </a:p>
          <a:p>
            <a:r>
              <a:rPr lang="en-US" dirty="0"/>
              <a:t>This is the restricted movies which is not suitable for underage customers.</a:t>
            </a:r>
          </a:p>
          <a:p>
            <a:r>
              <a:rPr lang="en-IN" b="1" dirty="0"/>
              <a:t>In Task 4.2, </a:t>
            </a:r>
            <a:r>
              <a:rPr lang="en-US" sz="1600" dirty="0"/>
              <a:t>There are 805 movies with not rating “R”.</a:t>
            </a:r>
            <a:endParaRPr lang="en-IN" dirty="0"/>
          </a:p>
          <a:p>
            <a:r>
              <a:rPr lang="en-IN" dirty="0"/>
              <a:t>This is not restricted movie and can be watched by all age </a:t>
            </a:r>
          </a:p>
          <a:p>
            <a:r>
              <a:rPr lang="en-IN" b="1" dirty="0"/>
              <a:t>In Task 4.3</a:t>
            </a:r>
            <a:r>
              <a:rPr lang="en-IN" dirty="0"/>
              <a:t>, </a:t>
            </a:r>
            <a:r>
              <a:rPr lang="en-US" sz="1600" dirty="0"/>
              <a:t>There are 223 movies that are suitable for audience below 13 years of age </a:t>
            </a:r>
            <a:r>
              <a:rPr lang="en-IN" dirty="0"/>
              <a:t>This movie records has PG-13 ratings (Parental Guide 13)</a:t>
            </a:r>
          </a:p>
          <a:p>
            <a:pPr marL="0" indent="0">
              <a:buNone/>
            </a:pPr>
            <a:endParaRPr lang="en-IN" dirty="0"/>
          </a:p>
        </p:txBody>
      </p:sp>
      <p:sp>
        <p:nvSpPr>
          <p:cNvPr id="5" name="Text Placeholder 4">
            <a:extLst>
              <a:ext uri="{FF2B5EF4-FFF2-40B4-BE49-F238E27FC236}">
                <a16:creationId xmlns:a16="http://schemas.microsoft.com/office/drawing/2014/main" id="{104DEF64-3808-4AF2-0BA3-BBADAAE96F0C}"/>
              </a:ext>
            </a:extLst>
          </p:cNvPr>
          <p:cNvSpPr>
            <a:spLocks noGrp="1"/>
          </p:cNvSpPr>
          <p:nvPr>
            <p:ph type="body" sz="quarter" idx="32"/>
          </p:nvPr>
        </p:nvSpPr>
        <p:spPr>
          <a:xfrm>
            <a:off x="594519" y="188007"/>
            <a:ext cx="11002962" cy="1428507"/>
          </a:xfrm>
        </p:spPr>
        <p:txBody>
          <a:bodyPr/>
          <a:lstStyle/>
          <a:p>
            <a:pPr algn="l"/>
            <a:r>
              <a:rPr lang="en-US" spc="0" dirty="0"/>
              <a:t>Task-4:-Display the list of records for the movies with the rating ‘R’</a:t>
            </a:r>
          </a:p>
          <a:p>
            <a:pPr algn="l"/>
            <a:r>
              <a:rPr lang="en-US" spc="0" dirty="0"/>
              <a:t>Task-4.2:- Display the list of the movies that are not rated ‘R’</a:t>
            </a:r>
          </a:p>
          <a:p>
            <a:pPr algn="l"/>
            <a:r>
              <a:rPr lang="en-US" spc="0" dirty="0"/>
              <a:t>Task-4.3:- Display the list of records for the movie that are suitable for audience below 13 years of age</a:t>
            </a:r>
            <a:endParaRPr lang="en-IN" spc="0" dirty="0"/>
          </a:p>
        </p:txBody>
      </p:sp>
      <p:pic>
        <p:nvPicPr>
          <p:cNvPr id="7" name="Picture 6">
            <a:extLst>
              <a:ext uri="{FF2B5EF4-FFF2-40B4-BE49-F238E27FC236}">
                <a16:creationId xmlns:a16="http://schemas.microsoft.com/office/drawing/2014/main" id="{AC9197A3-F77D-85F7-8E9B-06714DBDA5B4}"/>
              </a:ext>
            </a:extLst>
          </p:cNvPr>
          <p:cNvPicPr>
            <a:picLocks noChangeAspect="1"/>
          </p:cNvPicPr>
          <p:nvPr/>
        </p:nvPicPr>
        <p:blipFill>
          <a:blip r:embed="rId3"/>
          <a:stretch>
            <a:fillRect/>
          </a:stretch>
        </p:blipFill>
        <p:spPr>
          <a:xfrm>
            <a:off x="8959903" y="1715996"/>
            <a:ext cx="1885950" cy="1057275"/>
          </a:xfrm>
          <a:prstGeom prst="rect">
            <a:avLst/>
          </a:prstGeom>
        </p:spPr>
      </p:pic>
      <p:pic>
        <p:nvPicPr>
          <p:cNvPr id="9" name="Picture 8">
            <a:extLst>
              <a:ext uri="{FF2B5EF4-FFF2-40B4-BE49-F238E27FC236}">
                <a16:creationId xmlns:a16="http://schemas.microsoft.com/office/drawing/2014/main" id="{5F3844C6-7D6D-3BEE-7502-24CCFEF037E9}"/>
              </a:ext>
            </a:extLst>
          </p:cNvPr>
          <p:cNvPicPr>
            <a:picLocks noChangeAspect="1"/>
          </p:cNvPicPr>
          <p:nvPr/>
        </p:nvPicPr>
        <p:blipFill>
          <a:blip r:embed="rId4"/>
          <a:stretch>
            <a:fillRect/>
          </a:stretch>
        </p:blipFill>
        <p:spPr>
          <a:xfrm>
            <a:off x="8959903" y="3159099"/>
            <a:ext cx="1885950" cy="1057275"/>
          </a:xfrm>
          <a:prstGeom prst="rect">
            <a:avLst/>
          </a:prstGeom>
        </p:spPr>
      </p:pic>
      <p:pic>
        <p:nvPicPr>
          <p:cNvPr id="11" name="Picture 10">
            <a:extLst>
              <a:ext uri="{FF2B5EF4-FFF2-40B4-BE49-F238E27FC236}">
                <a16:creationId xmlns:a16="http://schemas.microsoft.com/office/drawing/2014/main" id="{325A7015-E4EF-0438-97B5-CF05B304A72B}"/>
              </a:ext>
            </a:extLst>
          </p:cNvPr>
          <p:cNvPicPr>
            <a:picLocks noChangeAspect="1"/>
          </p:cNvPicPr>
          <p:nvPr/>
        </p:nvPicPr>
        <p:blipFill>
          <a:blip r:embed="rId5"/>
          <a:stretch>
            <a:fillRect/>
          </a:stretch>
        </p:blipFill>
        <p:spPr>
          <a:xfrm>
            <a:off x="8959903" y="4816247"/>
            <a:ext cx="2209800" cy="1057275"/>
          </a:xfrm>
          <a:prstGeom prst="rect">
            <a:avLst/>
          </a:prstGeom>
        </p:spPr>
      </p:pic>
      <p:pic>
        <p:nvPicPr>
          <p:cNvPr id="3" name="Picture 2">
            <a:extLst>
              <a:ext uri="{FF2B5EF4-FFF2-40B4-BE49-F238E27FC236}">
                <a16:creationId xmlns:a16="http://schemas.microsoft.com/office/drawing/2014/main" id="{5AC7F6AF-3652-0DC5-D70B-09F4719B5A3B}"/>
              </a:ext>
            </a:extLst>
          </p:cNvPr>
          <p:cNvPicPr>
            <a:picLocks noChangeAspect="1"/>
          </p:cNvPicPr>
          <p:nvPr/>
        </p:nvPicPr>
        <p:blipFill>
          <a:blip r:embed="rId4"/>
          <a:stretch>
            <a:fillRect/>
          </a:stretch>
        </p:blipFill>
        <p:spPr>
          <a:xfrm>
            <a:off x="8959903" y="3184978"/>
            <a:ext cx="1885950" cy="1057275"/>
          </a:xfrm>
          <a:prstGeom prst="rect">
            <a:avLst/>
          </a:prstGeom>
        </p:spPr>
      </p:pic>
    </p:spTree>
    <p:extLst>
      <p:ext uri="{BB962C8B-B14F-4D97-AF65-F5344CB8AC3E}">
        <p14:creationId xmlns:p14="http://schemas.microsoft.com/office/powerpoint/2010/main" val="2990592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2599D3C-2385-555C-115A-6C140CCBE7E8}"/>
              </a:ext>
            </a:extLst>
          </p:cNvPr>
          <p:cNvPicPr>
            <a:picLocks noChangeAspect="1"/>
          </p:cNvPicPr>
          <p:nvPr/>
        </p:nvPicPr>
        <p:blipFill>
          <a:blip r:embed="rId2"/>
          <a:stretch>
            <a:fill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28A439D5-F9B2-830A-8E3D-133F287884DB}"/>
              </a:ext>
            </a:extLst>
          </p:cNvPr>
          <p:cNvSpPr/>
          <p:nvPr/>
        </p:nvSpPr>
        <p:spPr>
          <a:xfrm>
            <a:off x="0" y="-12800"/>
            <a:ext cx="12192000" cy="6883600"/>
          </a:xfrm>
          <a:prstGeom prst="rect">
            <a:avLst/>
          </a:prstGeom>
          <a:solidFill>
            <a:schemeClr val="lt1">
              <a:alpha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 name="Slide Number Placeholder 1">
            <a:extLst>
              <a:ext uri="{FF2B5EF4-FFF2-40B4-BE49-F238E27FC236}">
                <a16:creationId xmlns:a16="http://schemas.microsoft.com/office/drawing/2014/main" id="{FE3AEAEF-36D5-7B5C-6C2C-2C0A59BCAE86}"/>
              </a:ext>
            </a:extLst>
          </p:cNvPr>
          <p:cNvSpPr>
            <a:spLocks noGrp="1"/>
          </p:cNvSpPr>
          <p:nvPr>
            <p:ph type="sldNum" sz="quarter" idx="12"/>
          </p:nvPr>
        </p:nvSpPr>
        <p:spPr/>
        <p:txBody>
          <a:bodyPr/>
          <a:lstStyle/>
          <a:p>
            <a:fld id="{8C2E478F-E849-4A8C-AF1F-CBCC78A7CBFA}" type="slidenum">
              <a:rPr lang="en-US" smtClean="0"/>
              <a:t>8</a:t>
            </a:fld>
            <a:endParaRPr lang="en-US" dirty="0"/>
          </a:p>
        </p:txBody>
      </p:sp>
      <p:sp>
        <p:nvSpPr>
          <p:cNvPr id="4" name="Content Placeholder 3">
            <a:extLst>
              <a:ext uri="{FF2B5EF4-FFF2-40B4-BE49-F238E27FC236}">
                <a16:creationId xmlns:a16="http://schemas.microsoft.com/office/drawing/2014/main" id="{97C304F6-5ABD-606D-074D-3293167136D1}"/>
              </a:ext>
            </a:extLst>
          </p:cNvPr>
          <p:cNvSpPr>
            <a:spLocks noGrp="1"/>
          </p:cNvSpPr>
          <p:nvPr>
            <p:ph idx="1"/>
          </p:nvPr>
        </p:nvSpPr>
        <p:spPr>
          <a:xfrm>
            <a:off x="6095999" y="1690117"/>
            <a:ext cx="5488439" cy="3537491"/>
          </a:xfrm>
        </p:spPr>
        <p:txBody>
          <a:bodyPr/>
          <a:lstStyle/>
          <a:p>
            <a:r>
              <a:rPr lang="en-US" dirty="0"/>
              <a:t>In task 5.1, we got a total of </a:t>
            </a:r>
            <a:r>
              <a:rPr lang="en-US" b="1" dirty="0"/>
              <a:t>910</a:t>
            </a:r>
            <a:r>
              <a:rPr lang="en-US" dirty="0"/>
              <a:t> results of movies whose replacement cost is up to $11.</a:t>
            </a:r>
          </a:p>
          <a:p>
            <a:r>
              <a:rPr lang="en-US" dirty="0"/>
              <a:t>In task 5.2, </a:t>
            </a:r>
            <a:r>
              <a:rPr lang="en-US" sz="1600" dirty="0"/>
              <a:t>There are 424 movies where the replacement cost is between $11 and $20 .</a:t>
            </a:r>
            <a:endParaRPr lang="en-US" dirty="0"/>
          </a:p>
          <a:p>
            <a:r>
              <a:rPr lang="en-US" dirty="0"/>
              <a:t>In task 5.3, </a:t>
            </a:r>
            <a:r>
              <a:rPr lang="en-IN" sz="1600" dirty="0"/>
              <a:t>The movie title “ARABIA DOGMA”, “BALLROOM MOCKINGBIRD”,” BLINDNESS GUN” and many more has highest replacement cost of 29.99.</a:t>
            </a:r>
          </a:p>
          <a:p>
            <a:endParaRPr lang="en-US" b="1" dirty="0"/>
          </a:p>
        </p:txBody>
      </p:sp>
      <p:sp>
        <p:nvSpPr>
          <p:cNvPr id="5" name="Text Placeholder 4">
            <a:extLst>
              <a:ext uri="{FF2B5EF4-FFF2-40B4-BE49-F238E27FC236}">
                <a16:creationId xmlns:a16="http://schemas.microsoft.com/office/drawing/2014/main" id="{1E55D590-93D3-8171-09C2-7E44D5C90E62}"/>
              </a:ext>
            </a:extLst>
          </p:cNvPr>
          <p:cNvSpPr>
            <a:spLocks noGrp="1"/>
          </p:cNvSpPr>
          <p:nvPr>
            <p:ph type="body" sz="quarter" idx="32"/>
          </p:nvPr>
        </p:nvSpPr>
        <p:spPr>
          <a:xfrm>
            <a:off x="594519" y="350378"/>
            <a:ext cx="11002962" cy="1127225"/>
          </a:xfrm>
        </p:spPr>
        <p:txBody>
          <a:bodyPr/>
          <a:lstStyle/>
          <a:p>
            <a:pPr algn="l"/>
            <a:r>
              <a:rPr lang="en-US" spc="0" dirty="0"/>
              <a:t>Task-5.1:-Display the list of records for the movies where the replacement cost is up to $11.</a:t>
            </a:r>
          </a:p>
          <a:p>
            <a:pPr algn="l"/>
            <a:r>
              <a:rPr lang="en-US" spc="0" dirty="0"/>
              <a:t>Task-5.2:- Display the list of records for the movies where the replacement cost is between $11 and $20</a:t>
            </a:r>
          </a:p>
          <a:p>
            <a:pPr algn="l"/>
            <a:r>
              <a:rPr lang="en-US" spc="0" dirty="0"/>
              <a:t>Task-5.3:-Display the list of records for the all movies in descending order of their replacement cost</a:t>
            </a:r>
            <a:endParaRPr lang="en-IN" spc="0" dirty="0"/>
          </a:p>
        </p:txBody>
      </p:sp>
      <p:pic>
        <p:nvPicPr>
          <p:cNvPr id="9" name="Picture 8">
            <a:extLst>
              <a:ext uri="{FF2B5EF4-FFF2-40B4-BE49-F238E27FC236}">
                <a16:creationId xmlns:a16="http://schemas.microsoft.com/office/drawing/2014/main" id="{04889BCC-811B-B110-A089-B1497648DA1A}"/>
              </a:ext>
            </a:extLst>
          </p:cNvPr>
          <p:cNvPicPr>
            <a:picLocks noChangeAspect="1"/>
          </p:cNvPicPr>
          <p:nvPr/>
        </p:nvPicPr>
        <p:blipFill>
          <a:blip r:embed="rId3"/>
          <a:stretch>
            <a:fillRect/>
          </a:stretch>
        </p:blipFill>
        <p:spPr>
          <a:xfrm>
            <a:off x="757236" y="1887802"/>
            <a:ext cx="3657602" cy="1057275"/>
          </a:xfrm>
          <a:prstGeom prst="rect">
            <a:avLst/>
          </a:prstGeom>
        </p:spPr>
      </p:pic>
      <p:pic>
        <p:nvPicPr>
          <p:cNvPr id="11" name="Picture 10">
            <a:extLst>
              <a:ext uri="{FF2B5EF4-FFF2-40B4-BE49-F238E27FC236}">
                <a16:creationId xmlns:a16="http://schemas.microsoft.com/office/drawing/2014/main" id="{ABBFBF61-38B8-28AE-690F-47BEC80B474D}"/>
              </a:ext>
            </a:extLst>
          </p:cNvPr>
          <p:cNvPicPr>
            <a:picLocks noChangeAspect="1"/>
          </p:cNvPicPr>
          <p:nvPr/>
        </p:nvPicPr>
        <p:blipFill>
          <a:blip r:embed="rId4"/>
          <a:stretch>
            <a:fillRect/>
          </a:stretch>
        </p:blipFill>
        <p:spPr>
          <a:xfrm>
            <a:off x="757235" y="3355276"/>
            <a:ext cx="3657602" cy="1057275"/>
          </a:xfrm>
          <a:prstGeom prst="rect">
            <a:avLst/>
          </a:prstGeom>
        </p:spPr>
      </p:pic>
      <p:pic>
        <p:nvPicPr>
          <p:cNvPr id="18" name="Picture 17">
            <a:extLst>
              <a:ext uri="{FF2B5EF4-FFF2-40B4-BE49-F238E27FC236}">
                <a16:creationId xmlns:a16="http://schemas.microsoft.com/office/drawing/2014/main" id="{CE19F913-B232-6E87-26E0-7BD5DABBB30F}"/>
              </a:ext>
            </a:extLst>
          </p:cNvPr>
          <p:cNvPicPr>
            <a:picLocks noChangeAspect="1"/>
          </p:cNvPicPr>
          <p:nvPr/>
        </p:nvPicPr>
        <p:blipFill>
          <a:blip r:embed="rId5"/>
          <a:stretch>
            <a:fillRect/>
          </a:stretch>
        </p:blipFill>
        <p:spPr>
          <a:xfrm>
            <a:off x="757236" y="4822750"/>
            <a:ext cx="3657602" cy="1057275"/>
          </a:xfrm>
          <a:prstGeom prst="rect">
            <a:avLst/>
          </a:prstGeom>
        </p:spPr>
      </p:pic>
    </p:spTree>
    <p:extLst>
      <p:ext uri="{BB962C8B-B14F-4D97-AF65-F5344CB8AC3E}">
        <p14:creationId xmlns:p14="http://schemas.microsoft.com/office/powerpoint/2010/main" val="687348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2599D3C-2385-555C-115A-6C140CCBE7E8}"/>
              </a:ext>
            </a:extLst>
          </p:cNvPr>
          <p:cNvPicPr>
            <a:picLocks noChangeAspect="1"/>
          </p:cNvPicPr>
          <p:nvPr/>
        </p:nvPicPr>
        <p:blipFill>
          <a:blip r:embed="rId2"/>
          <a:stretch>
            <a:fill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28A439D5-F9B2-830A-8E3D-133F287884DB}"/>
              </a:ext>
            </a:extLst>
          </p:cNvPr>
          <p:cNvSpPr/>
          <p:nvPr/>
        </p:nvSpPr>
        <p:spPr>
          <a:xfrm>
            <a:off x="0" y="-12800"/>
            <a:ext cx="12192000" cy="6883600"/>
          </a:xfrm>
          <a:prstGeom prst="rect">
            <a:avLst/>
          </a:prstGeom>
          <a:solidFill>
            <a:schemeClr val="lt1">
              <a:alpha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 name="Slide Number Placeholder 1">
            <a:extLst>
              <a:ext uri="{FF2B5EF4-FFF2-40B4-BE49-F238E27FC236}">
                <a16:creationId xmlns:a16="http://schemas.microsoft.com/office/drawing/2014/main" id="{FE3AEAEF-36D5-7B5C-6C2C-2C0A59BCAE86}"/>
              </a:ext>
            </a:extLst>
          </p:cNvPr>
          <p:cNvSpPr>
            <a:spLocks noGrp="1"/>
          </p:cNvSpPr>
          <p:nvPr>
            <p:ph type="sldNum" sz="quarter" idx="12"/>
          </p:nvPr>
        </p:nvSpPr>
        <p:spPr/>
        <p:txBody>
          <a:bodyPr/>
          <a:lstStyle/>
          <a:p>
            <a:fld id="{8C2E478F-E849-4A8C-AF1F-CBCC78A7CBFA}" type="slidenum">
              <a:rPr lang="en-US" smtClean="0"/>
              <a:t>9</a:t>
            </a:fld>
            <a:endParaRPr lang="en-US" dirty="0"/>
          </a:p>
        </p:txBody>
      </p:sp>
      <p:sp>
        <p:nvSpPr>
          <p:cNvPr id="4" name="Content Placeholder 3">
            <a:extLst>
              <a:ext uri="{FF2B5EF4-FFF2-40B4-BE49-F238E27FC236}">
                <a16:creationId xmlns:a16="http://schemas.microsoft.com/office/drawing/2014/main" id="{97C304F6-5ABD-606D-074D-3293167136D1}"/>
              </a:ext>
            </a:extLst>
          </p:cNvPr>
          <p:cNvSpPr>
            <a:spLocks noGrp="1"/>
          </p:cNvSpPr>
          <p:nvPr>
            <p:ph idx="1"/>
          </p:nvPr>
        </p:nvSpPr>
        <p:spPr>
          <a:xfrm>
            <a:off x="4144711" y="1281869"/>
            <a:ext cx="7439728" cy="5477854"/>
          </a:xfrm>
        </p:spPr>
        <p:txBody>
          <a:bodyPr/>
          <a:lstStyle/>
          <a:p>
            <a:r>
              <a:rPr lang="en-US" dirty="0"/>
              <a:t>In this task, we need to display the top 3 movies with the largest number of actors.</a:t>
            </a:r>
          </a:p>
          <a:p>
            <a:r>
              <a:rPr lang="en-US" dirty="0"/>
              <a:t>Film and film actor are two different tables in the database and we need to join them. For this, we use the </a:t>
            </a:r>
            <a:r>
              <a:rPr lang="en-US" b="1" dirty="0"/>
              <a:t>‘JOIN’ </a:t>
            </a:r>
            <a:r>
              <a:rPr lang="en-US" dirty="0"/>
              <a:t>method.  </a:t>
            </a:r>
          </a:p>
          <a:p>
            <a:r>
              <a:rPr lang="en-US" b="1" dirty="0"/>
              <a:t>LAMBS CINCINATTI </a:t>
            </a:r>
            <a:r>
              <a:rPr lang="en-US" dirty="0"/>
              <a:t>is the movie with the highest number of actors 15</a:t>
            </a:r>
          </a:p>
        </p:txBody>
      </p:sp>
      <p:sp>
        <p:nvSpPr>
          <p:cNvPr id="5" name="Text Placeholder 4">
            <a:extLst>
              <a:ext uri="{FF2B5EF4-FFF2-40B4-BE49-F238E27FC236}">
                <a16:creationId xmlns:a16="http://schemas.microsoft.com/office/drawing/2014/main" id="{1E55D590-93D3-8171-09C2-7E44D5C90E62}"/>
              </a:ext>
            </a:extLst>
          </p:cNvPr>
          <p:cNvSpPr>
            <a:spLocks noGrp="1"/>
          </p:cNvSpPr>
          <p:nvPr>
            <p:ph type="body" sz="quarter" idx="32"/>
          </p:nvPr>
        </p:nvSpPr>
        <p:spPr>
          <a:xfrm>
            <a:off x="594519" y="350378"/>
            <a:ext cx="11002962" cy="931491"/>
          </a:xfrm>
        </p:spPr>
        <p:txBody>
          <a:bodyPr/>
          <a:lstStyle/>
          <a:p>
            <a:pPr algn="l"/>
            <a:r>
              <a:rPr lang="en-US" spc="0" dirty="0"/>
              <a:t>Task-6:-Display the names of the top 3 movies with the greatest number of actors</a:t>
            </a:r>
            <a:endParaRPr lang="en-IN" spc="0" dirty="0"/>
          </a:p>
        </p:txBody>
      </p:sp>
      <p:pic>
        <p:nvPicPr>
          <p:cNvPr id="6" name="Picture 5">
            <a:extLst>
              <a:ext uri="{FF2B5EF4-FFF2-40B4-BE49-F238E27FC236}">
                <a16:creationId xmlns:a16="http://schemas.microsoft.com/office/drawing/2014/main" id="{720F4F8A-9DD5-69ED-4988-B49DD30F2E80}"/>
              </a:ext>
            </a:extLst>
          </p:cNvPr>
          <p:cNvPicPr>
            <a:picLocks noChangeAspect="1"/>
          </p:cNvPicPr>
          <p:nvPr/>
        </p:nvPicPr>
        <p:blipFill>
          <a:blip r:embed="rId3"/>
          <a:stretch>
            <a:fillRect/>
          </a:stretch>
        </p:blipFill>
        <p:spPr>
          <a:xfrm>
            <a:off x="229223" y="1281869"/>
            <a:ext cx="3409950" cy="1771650"/>
          </a:xfrm>
          <a:prstGeom prst="rect">
            <a:avLst/>
          </a:prstGeom>
        </p:spPr>
      </p:pic>
      <p:pic>
        <p:nvPicPr>
          <p:cNvPr id="14" name="Picture 13">
            <a:extLst>
              <a:ext uri="{FF2B5EF4-FFF2-40B4-BE49-F238E27FC236}">
                <a16:creationId xmlns:a16="http://schemas.microsoft.com/office/drawing/2014/main" id="{76D5EB1F-14EC-E0A3-630B-8CAD979FFC87}"/>
              </a:ext>
            </a:extLst>
          </p:cNvPr>
          <p:cNvPicPr>
            <a:picLocks noChangeAspect="1"/>
          </p:cNvPicPr>
          <p:nvPr/>
        </p:nvPicPr>
        <p:blipFill>
          <a:blip r:embed="rId4"/>
          <a:stretch>
            <a:fillRect/>
          </a:stretch>
        </p:blipFill>
        <p:spPr>
          <a:xfrm>
            <a:off x="229223" y="3465454"/>
            <a:ext cx="2362530" cy="819264"/>
          </a:xfrm>
          <a:prstGeom prst="rect">
            <a:avLst/>
          </a:prstGeom>
        </p:spPr>
      </p:pic>
    </p:spTree>
    <p:extLst>
      <p:ext uri="{BB962C8B-B14F-4D97-AF65-F5344CB8AC3E}">
        <p14:creationId xmlns:p14="http://schemas.microsoft.com/office/powerpoint/2010/main" val="2038030092"/>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Tech presentation_RVA_v4" id="{72761486-35C0-4EF3-924E-44BF93C5F925}" vid="{AA80AB01-476F-48C3-B3B7-DC4890A60E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0B16AC2-D7DD-48B6-919A-4ADE887D7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9B3E157-1CAC-4231-A2EC-E93952D57E42}">
  <ds:schemaRefs>
    <ds:schemaRef ds:uri="http://schemas.microsoft.com/sharepoint/v3/contenttype/forms"/>
  </ds:schemaRefs>
</ds:datastoreItem>
</file>

<file path=customXml/itemProps3.xml><?xml version="1.0" encoding="utf-8"?>
<ds:datastoreItem xmlns:ds="http://schemas.openxmlformats.org/officeDocument/2006/customXml" ds:itemID="{22E71848-B78E-4D58-BFA5-D2D5918911CD}">
  <ds:schemaRefs>
    <ds:schemaRef ds:uri="71af3243-3dd4-4a8d-8c0d-dd76da1f02a5"/>
    <ds:schemaRef ds:uri="http://schemas.microsoft.com/office/2006/documentManagement/types"/>
    <ds:schemaRef ds:uri="http://www.w3.org/XML/1998/namespace"/>
    <ds:schemaRef ds:uri="http://purl.org/dc/terms/"/>
    <ds:schemaRef ds:uri="http://schemas.microsoft.com/office/2006/metadata/properties"/>
    <ds:schemaRef ds:uri="16c05727-aa75-4e4a-9b5f-8a80a1165891"/>
    <ds:schemaRef ds:uri="http://purl.org/dc/elements/1.1/"/>
    <ds:schemaRef ds:uri="http://schemas.microsoft.com/office/infopath/2007/PartnerControls"/>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Tech presentation</Template>
  <TotalTime>0</TotalTime>
  <Words>1228</Words>
  <Application>Microsoft Office PowerPoint</Application>
  <PresentationFormat>Widescreen</PresentationFormat>
  <Paragraphs>97</Paragraphs>
  <Slides>17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Algerian</vt:lpstr>
      <vt:lpstr>Aparajita</vt:lpstr>
      <vt:lpstr>Arial</vt:lpstr>
      <vt:lpstr>Arial Rounded MT Bold</vt:lpstr>
      <vt:lpstr>Calibri</vt:lpstr>
      <vt:lpstr>Calibri Light</vt:lpstr>
      <vt:lpstr>Gill Sans</vt:lpstr>
      <vt:lpstr>Söhne</vt:lpstr>
      <vt:lpstr>Wingdings</vt:lpstr>
      <vt:lpstr>Office Theme</vt:lpstr>
      <vt:lpstr>Movie Rental data analysis</vt:lpstr>
      <vt:lpstr>Objective</vt:lpstr>
      <vt:lpstr>Sakila database schema diagram (er diagram)</vt:lpstr>
      <vt:lpstr>tASKS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2023-09-14T08:07:02Z</dcterms:created>
  <dcterms:modified xsi:type="dcterms:W3CDTF">2023-09-19T18:12:42Z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